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2" r:id="rId1"/>
  </p:sldMasterIdLst>
  <p:notesMasterIdLst>
    <p:notesMasterId r:id="rId16"/>
  </p:notesMasterIdLst>
  <p:handoutMasterIdLst>
    <p:handoutMasterId r:id="rId17"/>
  </p:handoutMasterIdLst>
  <p:sldIdLst>
    <p:sldId id="293" r:id="rId2"/>
    <p:sldId id="263" r:id="rId3"/>
    <p:sldId id="270" r:id="rId4"/>
    <p:sldId id="309" r:id="rId5"/>
    <p:sldId id="271" r:id="rId6"/>
    <p:sldId id="280" r:id="rId7"/>
    <p:sldId id="300" r:id="rId8"/>
    <p:sldId id="310" r:id="rId9"/>
    <p:sldId id="311" r:id="rId10"/>
    <p:sldId id="308" r:id="rId11"/>
    <p:sldId id="299" r:id="rId12"/>
    <p:sldId id="336" r:id="rId13"/>
    <p:sldId id="335" r:id="rId14"/>
    <p:sldId id="319" r:id="rId15"/>
  </p:sldIdLst>
  <p:sldSz cx="9144000" cy="6858000" type="screen4x3"/>
  <p:notesSz cx="6997700" cy="92837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66CC"/>
    <a:srgbClr val="F8F8F8"/>
    <a:srgbClr val="EAEAEA"/>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3" autoAdjust="0"/>
    <p:restoredTop sz="79817" autoAdjust="0"/>
  </p:normalViewPr>
  <p:slideViewPr>
    <p:cSldViewPr>
      <p:cViewPr>
        <p:scale>
          <a:sx n="100" d="100"/>
          <a:sy n="100" d="100"/>
        </p:scale>
        <p:origin x="-1908"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6" d="100"/>
          <a:sy n="106" d="100"/>
        </p:scale>
        <p:origin x="-2946" y="-102"/>
      </p:cViewPr>
      <p:guideLst>
        <p:guide orient="horz" pos="2923"/>
        <p:guide pos="220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1" y="2"/>
            <a:ext cx="3031529" cy="462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71" tIns="45536" rIns="91071" bIns="45536" numCol="1" anchor="t" anchorCtr="0" compatLnSpc="1">
            <a:prstTxWarp prst="textNoShape">
              <a:avLst/>
            </a:prstTxWarp>
          </a:bodyPr>
          <a:lstStyle>
            <a:lvl1pPr defTabSz="911104">
              <a:defRPr sz="1200"/>
            </a:lvl1pPr>
          </a:lstStyle>
          <a:p>
            <a:endParaRPr lang="en-US"/>
          </a:p>
        </p:txBody>
      </p:sp>
      <p:sp>
        <p:nvSpPr>
          <p:cNvPr id="73731" name="Rectangle 3"/>
          <p:cNvSpPr>
            <a:spLocks noGrp="1" noChangeArrowheads="1"/>
          </p:cNvSpPr>
          <p:nvPr>
            <p:ph type="dt" sz="quarter" idx="1"/>
          </p:nvPr>
        </p:nvSpPr>
        <p:spPr bwMode="auto">
          <a:xfrm>
            <a:off x="3964557" y="2"/>
            <a:ext cx="3031529" cy="462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71" tIns="45536" rIns="91071" bIns="45536" numCol="1" anchor="t" anchorCtr="0" compatLnSpc="1">
            <a:prstTxWarp prst="textNoShape">
              <a:avLst/>
            </a:prstTxWarp>
          </a:bodyPr>
          <a:lstStyle>
            <a:lvl1pPr algn="r" defTabSz="911104">
              <a:defRPr sz="1200"/>
            </a:lvl1pPr>
          </a:lstStyle>
          <a:p>
            <a:endParaRPr lang="en-US"/>
          </a:p>
        </p:txBody>
      </p:sp>
      <p:sp>
        <p:nvSpPr>
          <p:cNvPr id="73732" name="Rectangle 4"/>
          <p:cNvSpPr>
            <a:spLocks noGrp="1" noChangeArrowheads="1"/>
          </p:cNvSpPr>
          <p:nvPr>
            <p:ph type="ftr" sz="quarter" idx="2"/>
          </p:nvPr>
        </p:nvSpPr>
        <p:spPr bwMode="auto">
          <a:xfrm>
            <a:off x="1" y="8819200"/>
            <a:ext cx="3031529" cy="462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71" tIns="45536" rIns="91071" bIns="45536" numCol="1" anchor="b" anchorCtr="0" compatLnSpc="1">
            <a:prstTxWarp prst="textNoShape">
              <a:avLst/>
            </a:prstTxWarp>
          </a:bodyPr>
          <a:lstStyle>
            <a:lvl1pPr defTabSz="911104">
              <a:defRPr sz="1200"/>
            </a:lvl1pPr>
          </a:lstStyle>
          <a:p>
            <a:endParaRPr lang="en-US"/>
          </a:p>
        </p:txBody>
      </p:sp>
      <p:sp>
        <p:nvSpPr>
          <p:cNvPr id="73733" name="Rectangle 5"/>
          <p:cNvSpPr>
            <a:spLocks noGrp="1" noChangeArrowheads="1"/>
          </p:cNvSpPr>
          <p:nvPr>
            <p:ph type="sldNum" sz="quarter" idx="3"/>
          </p:nvPr>
        </p:nvSpPr>
        <p:spPr bwMode="auto">
          <a:xfrm>
            <a:off x="3964557" y="8819200"/>
            <a:ext cx="3031529" cy="462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71" tIns="45536" rIns="91071" bIns="45536" numCol="1" anchor="b" anchorCtr="0" compatLnSpc="1">
            <a:prstTxWarp prst="textNoShape">
              <a:avLst/>
            </a:prstTxWarp>
          </a:bodyPr>
          <a:lstStyle>
            <a:lvl1pPr algn="r" defTabSz="911104">
              <a:defRPr sz="1200"/>
            </a:lvl1pPr>
          </a:lstStyle>
          <a:p>
            <a:fld id="{CF7A46A4-D986-424B-9F1F-0B464BFA4E50}" type="slidenum">
              <a:rPr lang="en-US"/>
              <a:pPr/>
              <a:t>‹#›</a:t>
            </a:fld>
            <a:endParaRPr lang="en-US"/>
          </a:p>
        </p:txBody>
      </p:sp>
    </p:spTree>
    <p:extLst>
      <p:ext uri="{BB962C8B-B14F-4D97-AF65-F5344CB8AC3E}">
        <p14:creationId xmlns:p14="http://schemas.microsoft.com/office/powerpoint/2010/main" val="40681712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1" y="2"/>
            <a:ext cx="3031529" cy="462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002" tIns="46501" rIns="93002" bIns="46501" numCol="1" anchor="t" anchorCtr="0" compatLnSpc="1">
            <a:prstTxWarp prst="textNoShape">
              <a:avLst/>
            </a:prstTxWarp>
          </a:bodyPr>
          <a:lstStyle>
            <a:lvl1pPr defTabSz="930151">
              <a:defRPr sz="1200"/>
            </a:lvl1pPr>
          </a:lstStyle>
          <a:p>
            <a:endParaRPr lang="en-US"/>
          </a:p>
        </p:txBody>
      </p:sp>
      <p:sp>
        <p:nvSpPr>
          <p:cNvPr id="30723" name="Rectangle 3"/>
          <p:cNvSpPr>
            <a:spLocks noGrp="1" noChangeArrowheads="1"/>
          </p:cNvSpPr>
          <p:nvPr>
            <p:ph type="dt" idx="1"/>
          </p:nvPr>
        </p:nvSpPr>
        <p:spPr bwMode="auto">
          <a:xfrm>
            <a:off x="3964557" y="2"/>
            <a:ext cx="3031529" cy="462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002" tIns="46501" rIns="93002" bIns="46501" numCol="1" anchor="t" anchorCtr="0" compatLnSpc="1">
            <a:prstTxWarp prst="textNoShape">
              <a:avLst/>
            </a:prstTxWarp>
          </a:bodyPr>
          <a:lstStyle>
            <a:lvl1pPr algn="r" defTabSz="930151">
              <a:defRPr sz="1200"/>
            </a:lvl1pPr>
          </a:lstStyle>
          <a:p>
            <a:endParaRPr lang="en-US"/>
          </a:p>
        </p:txBody>
      </p:sp>
      <p:sp>
        <p:nvSpPr>
          <p:cNvPr id="30724" name="Rectangle 4"/>
          <p:cNvSpPr>
            <a:spLocks noGrp="1" noRot="1" noChangeAspect="1" noChangeArrowheads="1" noTextEdit="1"/>
          </p:cNvSpPr>
          <p:nvPr>
            <p:ph type="sldImg" idx="2"/>
          </p:nvPr>
        </p:nvSpPr>
        <p:spPr bwMode="auto">
          <a:xfrm>
            <a:off x="1179513" y="696913"/>
            <a:ext cx="4638675" cy="34798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25" name="Rectangle 5"/>
          <p:cNvSpPr>
            <a:spLocks noGrp="1" noChangeArrowheads="1"/>
          </p:cNvSpPr>
          <p:nvPr>
            <p:ph type="body" sz="quarter" idx="3"/>
          </p:nvPr>
        </p:nvSpPr>
        <p:spPr bwMode="auto">
          <a:xfrm>
            <a:off x="700580" y="4408809"/>
            <a:ext cx="5596546" cy="4178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002" tIns="46501" rIns="93002" bIns="4650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26" name="Rectangle 6"/>
          <p:cNvSpPr>
            <a:spLocks noGrp="1" noChangeArrowheads="1"/>
          </p:cNvSpPr>
          <p:nvPr>
            <p:ph type="ftr" sz="quarter" idx="4"/>
          </p:nvPr>
        </p:nvSpPr>
        <p:spPr bwMode="auto">
          <a:xfrm>
            <a:off x="1" y="8819200"/>
            <a:ext cx="3031529" cy="462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002" tIns="46501" rIns="93002" bIns="46501" numCol="1" anchor="b" anchorCtr="0" compatLnSpc="1">
            <a:prstTxWarp prst="textNoShape">
              <a:avLst/>
            </a:prstTxWarp>
          </a:bodyPr>
          <a:lstStyle>
            <a:lvl1pPr defTabSz="930151">
              <a:defRPr sz="1200"/>
            </a:lvl1pPr>
          </a:lstStyle>
          <a:p>
            <a:endParaRPr lang="en-US"/>
          </a:p>
        </p:txBody>
      </p:sp>
      <p:sp>
        <p:nvSpPr>
          <p:cNvPr id="30727" name="Rectangle 7"/>
          <p:cNvSpPr>
            <a:spLocks noGrp="1" noChangeArrowheads="1"/>
          </p:cNvSpPr>
          <p:nvPr>
            <p:ph type="sldNum" sz="quarter" idx="5"/>
          </p:nvPr>
        </p:nvSpPr>
        <p:spPr bwMode="auto">
          <a:xfrm>
            <a:off x="3964557" y="8819200"/>
            <a:ext cx="3031529" cy="462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002" tIns="46501" rIns="93002" bIns="46501" numCol="1" anchor="b" anchorCtr="0" compatLnSpc="1">
            <a:prstTxWarp prst="textNoShape">
              <a:avLst/>
            </a:prstTxWarp>
          </a:bodyPr>
          <a:lstStyle>
            <a:lvl1pPr algn="r" defTabSz="930151">
              <a:defRPr sz="1200"/>
            </a:lvl1pPr>
          </a:lstStyle>
          <a:p>
            <a:fld id="{289964A4-ED22-4D2B-AB1E-53011A3BBA39}" type="slidenum">
              <a:rPr lang="en-US"/>
              <a:pPr/>
              <a:t>‹#›</a:t>
            </a:fld>
            <a:endParaRPr lang="en-US"/>
          </a:p>
        </p:txBody>
      </p:sp>
    </p:spTree>
    <p:extLst>
      <p:ext uri="{BB962C8B-B14F-4D97-AF65-F5344CB8AC3E}">
        <p14:creationId xmlns:p14="http://schemas.microsoft.com/office/powerpoint/2010/main" val="62536264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Settlers Life is an established final expense life insurance company, whose predecessor company began in 1933 as the Huff-Cook Mutual Burial Association. At that time, insurance certificates were sold through captive agents, predominately in Virginia.</a:t>
            </a:r>
          </a:p>
          <a:p>
            <a:endParaRPr lang="en-US" dirty="0" smtClean="0"/>
          </a:p>
          <a:p>
            <a:r>
              <a:rPr lang="en-US" dirty="0" smtClean="0"/>
              <a:t>In 1984, in an effort to broaden the lines of business which could be offered to Huff-Cook members, and also to non-members, and to create the opportunity for the company to offer life insurance plans in states other than Virginia, Huff-Cook MBA decided to create an independent life insurance company. Settlers Life was born.</a:t>
            </a:r>
          </a:p>
          <a:p>
            <a:endParaRPr lang="en-US" dirty="0" smtClean="0"/>
          </a:p>
          <a:p>
            <a:r>
              <a:rPr lang="en-US" dirty="0" smtClean="0"/>
              <a:t>Through the late 1980's and into the early 1990's Settlers Life continued to grow and to expand. And in 1999, Settlers Life became a member of the National Guardian Life Insurance Group.</a:t>
            </a:r>
          </a:p>
          <a:p>
            <a:endParaRPr lang="en-US" dirty="0" smtClean="0"/>
          </a:p>
          <a:p>
            <a:r>
              <a:rPr lang="en-US" dirty="0" smtClean="0"/>
              <a:t>Today, Settlers Life is represented by</a:t>
            </a:r>
            <a:r>
              <a:rPr lang="en-US" baseline="0" dirty="0" smtClean="0"/>
              <a:t> more than 5,000 </a:t>
            </a:r>
            <a:r>
              <a:rPr lang="en-US" dirty="0" smtClean="0"/>
              <a:t>agents in forty two states. Figures drawn from the September 2015 Quarterly</a:t>
            </a:r>
            <a:r>
              <a:rPr lang="en-US" baseline="0" dirty="0" smtClean="0"/>
              <a:t> Financial </a:t>
            </a:r>
            <a:r>
              <a:rPr lang="en-US" dirty="0" smtClean="0"/>
              <a:t>Statement of Settlers Life Insurance Company, revealed our assets exceed $383 million dollars, with more than $38 million in surplus and over $1.7 billion dollars of life insurance in force.</a:t>
            </a:r>
          </a:p>
          <a:p>
            <a:endParaRPr lang="en-US" dirty="0"/>
          </a:p>
        </p:txBody>
      </p:sp>
      <p:sp>
        <p:nvSpPr>
          <p:cNvPr id="4" name="Slide Number Placeholder 3"/>
          <p:cNvSpPr>
            <a:spLocks noGrp="1"/>
          </p:cNvSpPr>
          <p:nvPr>
            <p:ph type="sldNum" sz="quarter" idx="10"/>
          </p:nvPr>
        </p:nvSpPr>
        <p:spPr/>
        <p:txBody>
          <a:bodyPr/>
          <a:lstStyle/>
          <a:p>
            <a:fld id="{289964A4-ED22-4D2B-AB1E-53011A3BBA39}" type="slidenum">
              <a:rPr lang="en-US" smtClean="0"/>
              <a:pPr/>
              <a:t>1</a:t>
            </a:fld>
            <a:endParaRPr lang="en-US"/>
          </a:p>
        </p:txBody>
      </p:sp>
    </p:spTree>
    <p:extLst>
      <p:ext uri="{BB962C8B-B14F-4D97-AF65-F5344CB8AC3E}">
        <p14:creationId xmlns:p14="http://schemas.microsoft.com/office/powerpoint/2010/main" val="1884293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54679E-7CD4-4BBF-A702-CB995DC6F220}" type="slidenum">
              <a:rPr lang="en-US"/>
              <a:pPr/>
              <a:t>2</a:t>
            </a:fld>
            <a:endParaRPr lang="en-US"/>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r>
              <a:rPr lang="en-US" dirty="0"/>
              <a:t>What do we offer?</a:t>
            </a:r>
          </a:p>
          <a:p>
            <a:endParaRPr lang="en-US" dirty="0"/>
          </a:p>
          <a:p>
            <a:r>
              <a:rPr lang="en-US" dirty="0"/>
              <a:t>Settlers Life Insurance Company specializes in simplified issue whole life insurance providing coverage for final expenses. We offer a variety of final expense plans and riders to meet the needs of a diverse client base. Keep in mind that not all products are available in every state. You may reference your state specific supply section on my.settlerslife.com for more information on what is offered in each state. </a:t>
            </a:r>
            <a:endParaRPr lang="en-US" dirty="0" smtClean="0"/>
          </a:p>
          <a:p>
            <a:endParaRPr lang="en-US" dirty="0" smtClean="0"/>
          </a:p>
          <a:p>
            <a:r>
              <a:rPr lang="en-US" dirty="0" smtClean="0"/>
              <a:t>Settlers</a:t>
            </a:r>
            <a:r>
              <a:rPr lang="en-US" baseline="0" dirty="0" smtClean="0"/>
              <a:t> Life offers four premium payment options:  Lifetime Pay, Single Pay, 10 Pay, and 20 Pay.  </a:t>
            </a:r>
            <a:r>
              <a:rPr lang="en-US" dirty="0" smtClean="0"/>
              <a:t>Although lifetime payment is most commonly used, it may not always be the best option for you and your client. </a:t>
            </a:r>
          </a:p>
          <a:p>
            <a:endParaRPr lang="en-US" dirty="0" smtClean="0"/>
          </a:p>
          <a:p>
            <a:r>
              <a:rPr lang="en-US" dirty="0" smtClean="0"/>
              <a:t>If your client can afford the larger, one time, premium payment the Single Pay option gives them immediate peace of mind, and with no further premium payments to make, there is little or no chance of policy lapse for you. The Single Pay is not available for the Bronze or Bronze II Plans.</a:t>
            </a:r>
          </a:p>
          <a:p>
            <a:endParaRPr lang="en-US" dirty="0" smtClean="0"/>
          </a:p>
          <a:p>
            <a:r>
              <a:rPr lang="en-US" dirty="0" smtClean="0"/>
              <a:t>The 10 and 20 year payment plans have slightly higher premiums than lifetime pay, however, they come with the assurance that a policy will be paid up in a matter of years. For a younger client, the difference in monthly premiums between a 10 or 20 year pay versus a lifetime pay is very small. </a:t>
            </a:r>
          </a:p>
          <a:p>
            <a:endParaRPr lang="en-US" dirty="0"/>
          </a:p>
          <a:p>
            <a:endParaRPr lang="en-US" dirty="0"/>
          </a:p>
          <a:p>
            <a:r>
              <a:rPr lang="en-US" dirty="0"/>
              <a:t>Now, let’s take an in depth look at the individual products we offer.</a:t>
            </a:r>
          </a:p>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8DE226-E8F7-41A4-ACED-04737DCE26C8}" type="slidenum">
              <a:rPr lang="en-US"/>
              <a:pPr/>
              <a:t>3</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r>
              <a:rPr lang="en-US" dirty="0"/>
              <a:t>The Settlers Life </a:t>
            </a:r>
            <a:r>
              <a:rPr lang="en-US" dirty="0" smtClean="0"/>
              <a:t>Child/Grandchild Benefit</a:t>
            </a:r>
            <a:r>
              <a:rPr lang="en-US" baseline="0" dirty="0" smtClean="0"/>
              <a:t> is a one-time benefit paid due to the death of one child or grandchild of the Insured.  This benefit is added to all Gold, Silver, and Silver II policies, except in North Dakota where it is unavailable.  The benefit </a:t>
            </a:r>
            <a:r>
              <a:rPr lang="en-US" baseline="0" smtClean="0"/>
              <a:t>is included </a:t>
            </a:r>
            <a:r>
              <a:rPr lang="en-US" baseline="0" dirty="0" smtClean="0"/>
              <a:t>for no additional cost.  The Child/Grandchild benefit is equal to the lesser of $5,000 or the benefit amount of the base policy.  The Child or Grandchild must be between the ages of 6 months and 18 years, born or legally adopted by the Insured or born or legally adopted by a child of the Insured, must be living with a parent or grandparent at the time of death, must never have been married, and shall not have committed suicide or self destruction within two years of the effective date of the policy.  Best of all, there is no additional cost and no additional paperwork required at the time of application! </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8DE226-E8F7-41A4-ACED-04737DCE26C8}" type="slidenum">
              <a:rPr lang="en-US"/>
              <a:pPr/>
              <a:t>4</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r>
              <a:rPr lang="en-US" dirty="0"/>
              <a:t>The Settlers Life Accidental Death Benefit Rider can be added to any plan offered by Settlers Life. This rider provides for additional coverage if death results from an accident as defined in the Rider. It is available for issue from ages 15 days to 70. This Rider terminates on the policy anniversary date on which the insured is age </a:t>
            </a:r>
            <a:r>
              <a:rPr lang="en-US" dirty="0" smtClean="0"/>
              <a:t>80.</a:t>
            </a:r>
            <a:endParaRPr lang="en-US" dirty="0"/>
          </a:p>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09273F-6720-4DE1-9D0D-608E9DEE1782}" type="slidenum">
              <a:rPr lang="en-US"/>
              <a:pPr/>
              <a:t>5</a:t>
            </a:fld>
            <a:endParaRPr lang="en-US"/>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r>
              <a:rPr lang="en-US" dirty="0"/>
              <a:t>For those clients who </a:t>
            </a:r>
            <a:r>
              <a:rPr lang="en-US" dirty="0" smtClean="0"/>
              <a:t>purchase a Gold, Silver, or Silver II policy</a:t>
            </a:r>
            <a:r>
              <a:rPr lang="en-US" baseline="0" dirty="0" smtClean="0"/>
              <a:t> with</a:t>
            </a:r>
            <a:r>
              <a:rPr lang="en-US" dirty="0" smtClean="0"/>
              <a:t> </a:t>
            </a:r>
            <a:r>
              <a:rPr lang="en-US" dirty="0"/>
              <a:t>$5,000 or more of coverage, Settlers Life will add this Rider to the Policy at no additional cost. The Settlers Life Accelerated Benefit Rider allows the </a:t>
            </a:r>
            <a:r>
              <a:rPr lang="en-US" dirty="0" err="1"/>
              <a:t>policyowner</a:t>
            </a:r>
            <a:r>
              <a:rPr lang="en-US" dirty="0"/>
              <a:t> to apply for an accelerated living benefit of up to 75% of the current policy death benefit if the insured is diagnosed after the effective date of the policy's coverage as having a terminal illness with a life expectancy of six months or less.</a:t>
            </a:r>
          </a:p>
          <a:p>
            <a:endParaRPr lang="en-US" dirty="0"/>
          </a:p>
          <a:p>
            <a:pPr defTabSz="914279">
              <a:defRPr/>
            </a:pPr>
            <a:r>
              <a:rPr lang="en-US" dirty="0" smtClean="0"/>
              <a:t>Your client </a:t>
            </a:r>
            <a:r>
              <a:rPr lang="en-US" dirty="0"/>
              <a:t>may also apply </a:t>
            </a:r>
            <a:r>
              <a:rPr lang="en-US" dirty="0" smtClean="0"/>
              <a:t>for an accelerated living benefit if </a:t>
            </a:r>
            <a:r>
              <a:rPr lang="en-US" dirty="0"/>
              <a:t>he or she is diagnosed as requiring continuous care in </a:t>
            </a:r>
            <a:r>
              <a:rPr lang="en-US" dirty="0" smtClean="0"/>
              <a:t>an</a:t>
            </a:r>
            <a:r>
              <a:rPr lang="en-US" baseline="0" dirty="0" smtClean="0"/>
              <a:t> eligible</a:t>
            </a:r>
            <a:r>
              <a:rPr lang="en-US" dirty="0" smtClean="0"/>
              <a:t> </a:t>
            </a:r>
            <a:r>
              <a:rPr lang="en-US" dirty="0"/>
              <a:t>nursing </a:t>
            </a:r>
            <a:r>
              <a:rPr lang="en-US" dirty="0" smtClean="0"/>
              <a:t>home and the confinement is expected to continue until</a:t>
            </a:r>
            <a:r>
              <a:rPr lang="en-US" baseline="0" dirty="0" smtClean="0"/>
              <a:t> the Insured’s death</a:t>
            </a:r>
            <a:r>
              <a:rPr lang="en-US" dirty="0" smtClean="0"/>
              <a:t>.</a:t>
            </a:r>
            <a:endParaRPr lang="en-US" dirty="0"/>
          </a:p>
          <a:p>
            <a:endParaRPr lang="en-US" dirty="0" smtClean="0"/>
          </a:p>
          <a:p>
            <a:r>
              <a:rPr lang="en-US" dirty="0" smtClean="0"/>
              <a:t>This </a:t>
            </a:r>
            <a:r>
              <a:rPr lang="en-US" dirty="0"/>
              <a:t>Rider </a:t>
            </a:r>
            <a:r>
              <a:rPr lang="en-US" dirty="0" smtClean="0"/>
              <a:t>was designed to provide insureds </a:t>
            </a:r>
            <a:r>
              <a:rPr lang="en-US" dirty="0"/>
              <a:t>and their </a:t>
            </a:r>
            <a:r>
              <a:rPr lang="en-US" dirty="0" smtClean="0"/>
              <a:t>families </a:t>
            </a:r>
            <a:r>
              <a:rPr lang="en-US" dirty="0"/>
              <a:t>and loved ones with benefits before death to help in those difficult times.</a:t>
            </a:r>
          </a:p>
          <a:p>
            <a:endParaRPr lang="en-US" dirty="0"/>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92CCED-18B5-42E5-94B6-D6DAB51FF4FC}" type="slidenum">
              <a:rPr lang="en-US"/>
              <a:pPr/>
              <a:t>6</a:t>
            </a:fld>
            <a:endParaRPr 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r>
              <a:rPr lang="en-US" dirty="0" smtClean="0"/>
              <a:t>Settlers Life also offers the NGL Funeral Expense and Estate Planning Trusts in many</a:t>
            </a:r>
            <a:r>
              <a:rPr lang="en-US" baseline="0" dirty="0" smtClean="0"/>
              <a:t> states</a:t>
            </a:r>
            <a:r>
              <a:rPr lang="en-US" dirty="0" smtClean="0"/>
              <a:t>. These trusts are highly transportable and may help protect your clients’ assets. </a:t>
            </a:r>
          </a:p>
          <a:p>
            <a:endParaRPr lang="en-US" dirty="0" smtClean="0"/>
          </a:p>
          <a:p>
            <a:r>
              <a:rPr lang="en-US" dirty="0" smtClean="0"/>
              <a:t>With the NGL Funeral</a:t>
            </a:r>
            <a:r>
              <a:rPr lang="en-US" baseline="0" dirty="0" smtClean="0"/>
              <a:t> Expense Trust, generally funds are excluded from assets for Medicaid or SSI qualification.  The maximum face amount for the FET is $15,000, but may vary by state.  Excess funds are paid to the State Medicaid Recovery Program or to the Estate of the Owner.  There are no fees for assigning a policy to the FET.  The FET is not available in Florida, Massachusetts, Michigan, or Texas.</a:t>
            </a:r>
          </a:p>
          <a:p>
            <a:endParaRPr lang="en-US" baseline="0" dirty="0" smtClean="0"/>
          </a:p>
          <a:p>
            <a:r>
              <a:rPr lang="en-US" baseline="0" dirty="0" smtClean="0"/>
              <a:t>The NGL Estate Planning Trust offers a maximum face amount of $50,000.  Excess funds are paid to a named beneficiary such as a relative or favorite charity.  With the EPT, funds are NOT excluded from assets for Medicaid or SSI spend down until 5 years after assignment.  There are no fees for assigning a policy to the EPT.  The EPT is not available in Massachusetts.</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Trust assignment must be made at the time of application and requires completion of a Funeral Expense or Estate Planning Trust form.</a:t>
            </a:r>
            <a:endParaRPr lang="en-US" dirty="0" smtClean="0"/>
          </a:p>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79">
              <a:defRPr/>
            </a:pPr>
            <a:r>
              <a:rPr lang="en-US" dirty="0"/>
              <a:t>And last, but not least - Covered!, by Settlers Life. With Covered!, Settlers Life can now provide final expense life insurance, consumer education and protection, and end of life planning all wrapped into one. Or simply put, Settlers Life provides assistance and solutions before, during, and after death.</a:t>
            </a:r>
          </a:p>
          <a:p>
            <a:endParaRPr lang="en-US" dirty="0"/>
          </a:p>
        </p:txBody>
      </p:sp>
      <p:sp>
        <p:nvSpPr>
          <p:cNvPr id="4" name="Slide Number Placeholder 3"/>
          <p:cNvSpPr>
            <a:spLocks noGrp="1"/>
          </p:cNvSpPr>
          <p:nvPr>
            <p:ph type="sldNum" sz="quarter" idx="10"/>
          </p:nvPr>
        </p:nvSpPr>
        <p:spPr/>
        <p:txBody>
          <a:bodyPr/>
          <a:lstStyle/>
          <a:p>
            <a:fld id="{289964A4-ED22-4D2B-AB1E-53011A3BBA39}" type="slidenum">
              <a:rPr lang="en-US" smtClean="0"/>
              <a:pPr/>
              <a:t>7</a:t>
            </a:fld>
            <a:endParaRPr lang="en-US"/>
          </a:p>
        </p:txBody>
      </p:sp>
    </p:spTree>
    <p:extLst>
      <p:ext uri="{BB962C8B-B14F-4D97-AF65-F5344CB8AC3E}">
        <p14:creationId xmlns:p14="http://schemas.microsoft.com/office/powerpoint/2010/main" val="1414191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part of our new product</a:t>
            </a:r>
            <a:r>
              <a:rPr lang="en-US" baseline="0" dirty="0" smtClean="0"/>
              <a:t> rollout, Settlers Life has released a new brochure as a sales tool for </a:t>
            </a:r>
            <a:r>
              <a:rPr lang="en-US" baseline="0" smtClean="0"/>
              <a:t>our partners.  </a:t>
            </a:r>
            <a:r>
              <a:rPr lang="en-US" baseline="0" dirty="0" smtClean="0"/>
              <a:t>Within the brochure, you will find helpful facts and product information to present to your clients about final expenses and how a policy with Settlers Life can get them Covered!</a:t>
            </a:r>
            <a:endParaRPr lang="en-US" dirty="0"/>
          </a:p>
        </p:txBody>
      </p:sp>
      <p:sp>
        <p:nvSpPr>
          <p:cNvPr id="4" name="Slide Number Placeholder 3"/>
          <p:cNvSpPr>
            <a:spLocks noGrp="1"/>
          </p:cNvSpPr>
          <p:nvPr>
            <p:ph type="sldNum" sz="quarter" idx="10"/>
          </p:nvPr>
        </p:nvSpPr>
        <p:spPr/>
        <p:txBody>
          <a:bodyPr/>
          <a:lstStyle/>
          <a:p>
            <a:fld id="{289964A4-ED22-4D2B-AB1E-53011A3BBA39}" type="slidenum">
              <a:rPr lang="en-US" smtClean="0"/>
              <a:pPr/>
              <a:t>8</a:t>
            </a:fld>
            <a:endParaRPr lang="en-US"/>
          </a:p>
        </p:txBody>
      </p:sp>
    </p:spTree>
    <p:extLst>
      <p:ext uri="{BB962C8B-B14F-4D97-AF65-F5344CB8AC3E}">
        <p14:creationId xmlns:p14="http://schemas.microsoft.com/office/powerpoint/2010/main" val="2961324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addition, Settlers Life has implemented a new Covered! Planning Guide to be left with your client.  In the guide, you can fill in your client’s policy benefit and premium amounts.  Other information inside includes:  consumer rights under the FTC Funeral Rule, end-of-life planning pages for the client to complete, end-of-life resources, and, inside the back cover, a place to put your business card!</a:t>
            </a:r>
            <a:endParaRPr lang="en-US" dirty="0"/>
          </a:p>
        </p:txBody>
      </p:sp>
      <p:sp>
        <p:nvSpPr>
          <p:cNvPr id="4" name="Slide Number Placeholder 3"/>
          <p:cNvSpPr>
            <a:spLocks noGrp="1"/>
          </p:cNvSpPr>
          <p:nvPr>
            <p:ph type="sldNum" sz="quarter" idx="10"/>
          </p:nvPr>
        </p:nvSpPr>
        <p:spPr/>
        <p:txBody>
          <a:bodyPr/>
          <a:lstStyle/>
          <a:p>
            <a:fld id="{289964A4-ED22-4D2B-AB1E-53011A3BBA39}" type="slidenum">
              <a:rPr lang="en-US" smtClean="0"/>
              <a:pPr/>
              <a:t>9</a:t>
            </a:fld>
            <a:endParaRPr lang="en-US"/>
          </a:p>
        </p:txBody>
      </p:sp>
    </p:spTree>
    <p:extLst>
      <p:ext uri="{BB962C8B-B14F-4D97-AF65-F5344CB8AC3E}">
        <p14:creationId xmlns:p14="http://schemas.microsoft.com/office/powerpoint/2010/main" val="2937735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Covered! Magnets</a:t>
            </a:r>
          </a:p>
          <a:p>
            <a:endParaRPr lang="en-US" dirty="0"/>
          </a:p>
          <a:p>
            <a:r>
              <a:rPr lang="en-US" dirty="0"/>
              <a:t>The magnet highlights the Covered! program and has a space at the bottom where you should insert your Settlers Life business card. provides you with a great leave behind and prospecting tool when dealing with your prospects and clients. Here’s how you can best utilize the magnet as a leave behind. Your new client gets Covered!!. You simply ask if it is okay with him to give a magnet to his neighbor to the left right, behind and in front of him. This creates a + (Plus) sign and becomes a Plus prospecting tool. Most people know and respect their neighbors. So, if your client says it is okay to bring his neighbor a magnet to put on his refrigerator, then proceed next door to deliver and place on the magnet on the neighbor’s refrigerator.  The neighbors will likely want to know to know more details about the Covered!! Program. Due to privacy laws, you cannot share any personal information to include health, policy, or financials about your client with his neighbors. Why chase leads when all you have to do is share with neighbors that they can be Covered!!</a:t>
            </a:r>
          </a:p>
          <a:p>
            <a:r>
              <a:rPr lang="en-US" dirty="0"/>
              <a:t>In closing, when you say you are Covered!! with Settlers, you have the finest final expense program good enough for your own Mom and Dad…good enough for you. You have insurance protection, end of life assistance, and fast claims payment. And now you have the tools to inform, educate, and take your final expense career to new heights. You’re Covered!! by Settlers Life Insurance Company!</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89964A4-ED22-4D2B-AB1E-53011A3BBA39}" type="slidenum">
              <a:rPr lang="en-US" smtClean="0"/>
              <a:pPr/>
              <a:t>10</a:t>
            </a:fld>
            <a:endParaRPr lang="en-US"/>
          </a:p>
        </p:txBody>
      </p:sp>
    </p:spTree>
    <p:extLst>
      <p:ext uri="{BB962C8B-B14F-4D97-AF65-F5344CB8AC3E}">
        <p14:creationId xmlns:p14="http://schemas.microsoft.com/office/powerpoint/2010/main" val="905138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465">
              <a:defRPr/>
            </a:pPr>
            <a:r>
              <a:rPr lang="en-US" dirty="0" smtClean="0"/>
              <a:t>The Expedition to Excellence is our incentive program for new partners. E 2 E rewards you during the first 12 months after writing your first application with Settlers Life. As you reach each new specified level of production, we will reward you with everything from a notepad to a weekend get-away for you and your spouse!</a:t>
            </a:r>
          </a:p>
          <a:p>
            <a:pPr defTabSz="966465">
              <a:defRPr/>
            </a:pPr>
            <a:endParaRPr lang="en-US" dirty="0" smtClean="0"/>
          </a:p>
          <a:p>
            <a:pPr defTabSz="966465">
              <a:defRPr/>
            </a:pPr>
            <a:endParaRPr lang="en-US" baseline="0" dirty="0" smtClean="0"/>
          </a:p>
          <a:p>
            <a:pPr defTabSz="966465">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89964A4-ED22-4D2B-AB1E-53011A3BBA39}" type="slidenum">
              <a:rPr lang="en-US" smtClean="0"/>
              <a:pPr/>
              <a:t>11</a:t>
            </a:fld>
            <a:endParaRPr lang="en-US"/>
          </a:p>
        </p:txBody>
      </p:sp>
    </p:spTree>
    <p:extLst>
      <p:ext uri="{BB962C8B-B14F-4D97-AF65-F5344CB8AC3E}">
        <p14:creationId xmlns:p14="http://schemas.microsoft.com/office/powerpoint/2010/main" val="3009275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465">
              <a:defRPr/>
            </a:pPr>
            <a:r>
              <a:rPr lang="en-US" dirty="0" smtClean="0"/>
              <a:t>Pick A Place awards</a:t>
            </a:r>
            <a:r>
              <a:rPr lang="en-US" baseline="0" dirty="0" smtClean="0"/>
              <a:t> partners who write at least $12,500 in net-annualized premium within 90 days of writing their first Settlers Life application.  When a partner meets the production and quality guidelines, we’ll send them and a guest to a destination of their choice for a 3-day/2-night stay which includes airfare, hotel, and $300 cash!</a:t>
            </a:r>
            <a:endParaRPr lang="en-US" dirty="0" smtClean="0"/>
          </a:p>
          <a:p>
            <a:pPr defTabSz="966465">
              <a:defRPr/>
            </a:pPr>
            <a:endParaRPr lang="en-US" dirty="0" smtClean="0"/>
          </a:p>
          <a:p>
            <a:pPr defTabSz="966465">
              <a:defRPr/>
            </a:pPr>
            <a:endParaRPr lang="en-US" baseline="0" dirty="0" smtClean="0"/>
          </a:p>
          <a:p>
            <a:pPr defTabSz="966465">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89964A4-ED22-4D2B-AB1E-53011A3BBA39}" type="slidenum">
              <a:rPr lang="en-US" smtClean="0"/>
              <a:pPr/>
              <a:t>12</a:t>
            </a:fld>
            <a:endParaRPr lang="en-US"/>
          </a:p>
        </p:txBody>
      </p:sp>
    </p:spTree>
    <p:extLst>
      <p:ext uri="{BB962C8B-B14F-4D97-AF65-F5344CB8AC3E}">
        <p14:creationId xmlns:p14="http://schemas.microsoft.com/office/powerpoint/2010/main" val="3009275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00">
              <a:defRPr/>
            </a:pPr>
            <a:r>
              <a:rPr lang="en-US" dirty="0" smtClean="0"/>
              <a:t>Our 2017 sales conference only requires $50,000 in net-annualized</a:t>
            </a:r>
            <a:r>
              <a:rPr lang="en-US" baseline="0" dirty="0" smtClean="0"/>
              <a:t> premium</a:t>
            </a:r>
            <a:r>
              <a:rPr lang="en-US" dirty="0" smtClean="0"/>
              <a:t> to qualify at the Achiever Level or $250,000 for the Agency Achiever</a:t>
            </a:r>
            <a:r>
              <a:rPr lang="en-US" baseline="0" dirty="0" smtClean="0"/>
              <a:t> </a:t>
            </a:r>
            <a:r>
              <a:rPr lang="en-US" dirty="0" smtClean="0"/>
              <a:t>level. </a:t>
            </a:r>
          </a:p>
          <a:p>
            <a:pPr defTabSz="914300">
              <a:defRPr/>
            </a:pPr>
            <a:endParaRPr lang="en-US" dirty="0" smtClean="0"/>
          </a:p>
          <a:p>
            <a:pPr defTabSz="914300">
              <a:defRPr/>
            </a:pPr>
            <a:r>
              <a:rPr lang="en-US" dirty="0" smtClean="0"/>
              <a:t>In 2017, we’ll</a:t>
            </a:r>
            <a:r>
              <a:rPr lang="en-US" baseline="0" dirty="0" smtClean="0"/>
              <a:t> be losing ourselves on a 6-day cruise aboard Royal Caribbean’s newest ship</a:t>
            </a:r>
            <a:r>
              <a:rPr lang="en-US" baseline="0" smtClean="0"/>
              <a:t>, Anthem </a:t>
            </a:r>
            <a:r>
              <a:rPr lang="en-US" baseline="0" dirty="0" smtClean="0"/>
              <a:t>of </a:t>
            </a:r>
            <a:r>
              <a:rPr lang="en-US" baseline="0" smtClean="0"/>
              <a:t>the Seas, </a:t>
            </a:r>
            <a:r>
              <a:rPr lang="en-US" baseline="0" dirty="0" smtClean="0"/>
              <a:t>to Bermuda</a:t>
            </a:r>
            <a:r>
              <a:rPr lang="en-US" dirty="0" smtClean="0"/>
              <a:t>!</a:t>
            </a:r>
            <a:r>
              <a:rPr lang="en-US" baseline="0" dirty="0" smtClean="0"/>
              <a:t>  Partners who qualify with at least $100,000 in net-annualized premium ($500,000 for partner agencies) will join us for an extra two days in New York City before the cruise departs!</a:t>
            </a:r>
          </a:p>
          <a:p>
            <a:endParaRPr lang="en-US" dirty="0"/>
          </a:p>
        </p:txBody>
      </p:sp>
      <p:sp>
        <p:nvSpPr>
          <p:cNvPr id="4" name="Slide Number Placeholder 3"/>
          <p:cNvSpPr>
            <a:spLocks noGrp="1"/>
          </p:cNvSpPr>
          <p:nvPr>
            <p:ph type="sldNum" sz="quarter" idx="10"/>
          </p:nvPr>
        </p:nvSpPr>
        <p:spPr/>
        <p:txBody>
          <a:bodyPr/>
          <a:lstStyle/>
          <a:p>
            <a:fld id="{289964A4-ED22-4D2B-AB1E-53011A3BBA39}" type="slidenum">
              <a:rPr lang="en-US" smtClean="0"/>
              <a:pPr/>
              <a:t>13</a:t>
            </a:fld>
            <a:endParaRPr lang="en-US"/>
          </a:p>
        </p:txBody>
      </p:sp>
    </p:spTree>
    <p:extLst>
      <p:ext uri="{BB962C8B-B14F-4D97-AF65-F5344CB8AC3E}">
        <p14:creationId xmlns:p14="http://schemas.microsoft.com/office/powerpoint/2010/main" val="1806860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Bonuses are paid to qualifying individual partners monthly and are dependent upon adherence to our quality benchmark requirements.  </a:t>
            </a:r>
            <a:r>
              <a:rPr lang="en-US" baseline="0" dirty="0" smtClean="0"/>
              <a:t>Write at least $3,334/month in net-annualized premium while meeting quality benchmarks and you’ll get a bonus!  If you write $4,167/month or more, you’ll also be on-pace to join us in 2017 on the cruise to Bermuda!</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25% of single pay net-annualized premium will count towards average monthly production for the Benchmark Bonus and Sales Conference production.</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289964A4-ED22-4D2B-AB1E-53011A3BBA39}" type="slidenum">
              <a:rPr lang="en-US" smtClean="0"/>
              <a:pPr/>
              <a:t>14</a:t>
            </a:fld>
            <a:endParaRPr lang="en-US"/>
          </a:p>
        </p:txBody>
      </p:sp>
    </p:spTree>
    <p:extLst>
      <p:ext uri="{BB962C8B-B14F-4D97-AF65-F5344CB8AC3E}">
        <p14:creationId xmlns:p14="http://schemas.microsoft.com/office/powerpoint/2010/main" val="3353587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AE17C7-B787-4E50-994D-5E804113A1E9}" type="datetime4">
              <a:rPr lang="en-US" smtClean="0"/>
              <a:pPr/>
              <a:t>February 3, 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1212354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95D68B-21AC-438B-BECE-4F17DA129F19}" type="datetime4">
              <a:rPr lang="en-US" smtClean="0"/>
              <a:pPr/>
              <a:t>February 3, 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283530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9F0FCF-2EA5-4FF5-AF14-1CA9C8854AAB}" type="datetime4">
              <a:rPr lang="en-US" smtClean="0"/>
              <a:pPr/>
              <a:t>February 3, 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3805352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E781C6-1634-4A56-B2BE-62150BE83935}" type="datetime4">
              <a:rPr lang="en-US" smtClean="0"/>
              <a:pPr/>
              <a:t>February 3, 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4227089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372AC2-3C75-4F5F-A929-48958086FE36}" type="datetime4">
              <a:rPr lang="en-US" smtClean="0"/>
              <a:pPr/>
              <a:t>February 3, 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1844078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509CF4-4C1A-45DC-BADA-6EFF91CB9ABB}" type="datetime4">
              <a:rPr lang="en-US" smtClean="0"/>
              <a:pPr/>
              <a:t>February 3, 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2940982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3951C0-B478-4858-ABC7-96406A1C0480}" type="datetime4">
              <a:rPr lang="en-US" smtClean="0"/>
              <a:pPr/>
              <a:t>February 3, 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1490362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B867641A-9D94-4BD6-862F-F651067079BC}" type="datetime4">
              <a:rPr lang="en-US" smtClean="0"/>
              <a:pPr/>
              <a:t>February 3, 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3832138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4F0C02-0EF4-4745-9D82-E8D3F59464E3}" type="datetime4">
              <a:rPr lang="en-US" smtClean="0"/>
              <a:pPr/>
              <a:t>February 3, 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1285941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DD7A28-FA93-4136-BDC1-BCCB2687E678}" type="datetimeFigureOut">
              <a:rPr lang="en-US" smtClean="0"/>
              <a:pPr/>
              <a:t>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2FBC0-13B8-4B1E-B170-BBEED4A77C65}" type="slidenum">
              <a:rPr lang="en-US" smtClean="0"/>
              <a:pPr/>
              <a:t>‹#›</a:t>
            </a:fld>
            <a:endParaRPr lang="en-US"/>
          </a:p>
        </p:txBody>
      </p:sp>
    </p:spTree>
    <p:extLst>
      <p:ext uri="{BB962C8B-B14F-4D97-AF65-F5344CB8AC3E}">
        <p14:creationId xmlns:p14="http://schemas.microsoft.com/office/powerpoint/2010/main" val="3213938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DD7A28-FA93-4136-BDC1-BCCB2687E678}" type="datetimeFigureOut">
              <a:rPr lang="en-US" smtClean="0"/>
              <a:pPr/>
              <a:t>2/3/2016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2FBC0-13B8-4B1E-B170-BBEED4A77C65}" type="slidenum">
              <a:rPr lang="en-US" smtClean="0"/>
              <a:pPr/>
              <a:t>‹#›</a:t>
            </a:fld>
            <a:endParaRPr lang="en-US"/>
          </a:p>
        </p:txBody>
      </p:sp>
    </p:spTree>
    <p:extLst>
      <p:ext uri="{BB962C8B-B14F-4D97-AF65-F5344CB8AC3E}">
        <p14:creationId xmlns:p14="http://schemas.microsoft.com/office/powerpoint/2010/main" val="36689279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77696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40736"/>
            <a:ext cx="9144000" cy="6939472"/>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367800-479D-41B0-B3F2-2DCE95BA1381}" type="datetime4">
              <a:rPr lang="en-US" smtClean="0"/>
              <a:pPr/>
              <a:t>February 3, 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44759D-0EFF-4FB2-9CCE-04E00944F0FE}" type="slidenum">
              <a:rPr lang="en-US" smtClean="0"/>
              <a:pPr/>
              <a:t>‹#›</a:t>
            </a:fld>
            <a:endParaRPr lang="en-US" dirty="0"/>
          </a:p>
        </p:txBody>
      </p:sp>
      <p:sp>
        <p:nvSpPr>
          <p:cNvPr id="7" name="Text Box 5"/>
          <p:cNvSpPr txBox="1">
            <a:spLocks noChangeArrowheads="1"/>
          </p:cNvSpPr>
          <p:nvPr/>
        </p:nvSpPr>
        <p:spPr bwMode="auto">
          <a:xfrm>
            <a:off x="0" y="6613525"/>
            <a:ext cx="3048000"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143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000" dirty="0"/>
              <a:t>For </a:t>
            </a:r>
            <a:r>
              <a:rPr lang="en-US" sz="1000" dirty="0" smtClean="0"/>
              <a:t>Partner</a:t>
            </a:r>
            <a:r>
              <a:rPr lang="en-US" sz="1000" baseline="0" dirty="0" smtClean="0"/>
              <a:t> </a:t>
            </a:r>
            <a:r>
              <a:rPr lang="en-US" sz="1000" dirty="0" smtClean="0"/>
              <a:t>Training </a:t>
            </a:r>
            <a:r>
              <a:rPr lang="en-US" sz="1000" dirty="0"/>
              <a:t>Only</a:t>
            </a:r>
          </a:p>
        </p:txBody>
      </p:sp>
    </p:spTree>
    <p:extLst>
      <p:ext uri="{BB962C8B-B14F-4D97-AF65-F5344CB8AC3E}">
        <p14:creationId xmlns:p14="http://schemas.microsoft.com/office/powerpoint/2010/main" val="1573206108"/>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 id="2147483844" r:id="rId12"/>
  </p:sldLayoutIdLst>
  <p:txStyles>
    <p:titleStyle>
      <a:lvl1pPr algn="ctr" defTabSz="914400" rtl="0" eaLnBrk="1" latinLnBrk="0" hangingPunct="1">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xml"/><Relationship Id="rId7" Type="http://schemas.openxmlformats.org/officeDocument/2006/relationships/image" Target="../media/image2.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4.jp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Rectangle 1"/>
          <p:cNvSpPr/>
          <p:nvPr/>
        </p:nvSpPr>
        <p:spPr>
          <a:xfrm>
            <a:off x="0" y="-76200"/>
            <a:ext cx="9296400" cy="7086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HuffCook-slogan-logo"/>
          <p:cNvPicPr>
            <a:picLocks noGrp="1" noChangeAspect="1" noChangeArrowheads="1"/>
          </p:cNvPicPr>
          <p:nvPr>
            <p:ph idx="1"/>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a:xfrm>
            <a:off x="1066800" y="1933277"/>
            <a:ext cx="2057400" cy="10287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Text Box 7"/>
          <p:cNvSpPr txBox="1">
            <a:spLocks noChangeArrowheads="1"/>
          </p:cNvSpPr>
          <p:nvPr/>
        </p:nvSpPr>
        <p:spPr bwMode="auto">
          <a:xfrm>
            <a:off x="609600" y="2881312"/>
            <a:ext cx="28956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b="1" dirty="0">
                <a:latin typeface="Tahoma" panose="020B0604030504040204" pitchFamily="34" charset="0"/>
                <a:ea typeface="Tahoma" panose="020B0604030504040204" pitchFamily="34" charset="0"/>
                <a:cs typeface="Tahoma" panose="020B0604030504040204" pitchFamily="34" charset="0"/>
              </a:rPr>
              <a:t>Huff-Cook Mutual Burial Assn.</a:t>
            </a:r>
          </a:p>
        </p:txBody>
      </p:sp>
      <p:sp>
        <p:nvSpPr>
          <p:cNvPr id="9" name="Text Box 9"/>
          <p:cNvSpPr txBox="1">
            <a:spLocks noChangeArrowheads="1"/>
          </p:cNvSpPr>
          <p:nvPr/>
        </p:nvSpPr>
        <p:spPr bwMode="auto">
          <a:xfrm>
            <a:off x="204019" y="5587425"/>
            <a:ext cx="383458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1600" b="1" i="1" dirty="0" smtClean="0">
                <a:latin typeface="Tahoma" panose="020B0604030504040204" pitchFamily="34" charset="0"/>
                <a:ea typeface="Tahoma" panose="020B0604030504040204" pitchFamily="34" charset="0"/>
                <a:cs typeface="Tahoma" panose="020B0604030504040204" pitchFamily="34" charset="0"/>
              </a:rPr>
              <a:t>A Member of the </a:t>
            </a:r>
            <a:r>
              <a:rPr lang="en-US" sz="1600" b="1" i="1" dirty="0">
                <a:latin typeface="Tahoma" panose="020B0604030504040204" pitchFamily="34" charset="0"/>
                <a:ea typeface="Tahoma" panose="020B0604030504040204" pitchFamily="34" charset="0"/>
                <a:cs typeface="Tahoma" panose="020B0604030504040204" pitchFamily="34" charset="0"/>
              </a:rPr>
              <a:t>NGL Insurance Group</a:t>
            </a:r>
          </a:p>
        </p:txBody>
      </p:sp>
      <p:pic>
        <p:nvPicPr>
          <p:cNvPr id="10" name="Picture 10"/>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875786" y="4572000"/>
            <a:ext cx="2363227" cy="996950"/>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14"/>
          <p:cNvSpPr txBox="1">
            <a:spLocks noChangeArrowheads="1"/>
          </p:cNvSpPr>
          <p:nvPr/>
        </p:nvSpPr>
        <p:spPr bwMode="auto">
          <a:xfrm>
            <a:off x="1447800" y="1447800"/>
            <a:ext cx="1179871" cy="5191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143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2800" b="1" dirty="0">
                <a:latin typeface="Tahoma" panose="020B0604030504040204" pitchFamily="34" charset="0"/>
                <a:ea typeface="Tahoma" panose="020B0604030504040204" pitchFamily="34" charset="0"/>
                <a:cs typeface="Tahoma" panose="020B0604030504040204" pitchFamily="34" charset="0"/>
              </a:rPr>
              <a:t>1933</a:t>
            </a:r>
          </a:p>
        </p:txBody>
      </p:sp>
      <p:sp>
        <p:nvSpPr>
          <p:cNvPr id="12" name="Text Box 8"/>
          <p:cNvSpPr txBox="1">
            <a:spLocks noChangeArrowheads="1"/>
          </p:cNvSpPr>
          <p:nvPr/>
        </p:nvSpPr>
        <p:spPr bwMode="auto">
          <a:xfrm>
            <a:off x="4109884" y="3204477"/>
            <a:ext cx="503411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2000" b="1" dirty="0">
                <a:latin typeface="Tahoma" panose="020B0604030504040204" pitchFamily="34" charset="0"/>
                <a:ea typeface="Tahoma" panose="020B0604030504040204" pitchFamily="34" charset="0"/>
                <a:cs typeface="Tahoma" panose="020B0604030504040204" pitchFamily="34" charset="0"/>
              </a:rPr>
              <a:t>Settlers Life Insurance Co.</a:t>
            </a:r>
          </a:p>
        </p:txBody>
      </p:sp>
      <p:graphicFrame>
        <p:nvGraphicFramePr>
          <p:cNvPr id="13" name="Object 19"/>
          <p:cNvGraphicFramePr>
            <a:graphicFrameLocks noChangeAspect="1"/>
          </p:cNvGraphicFramePr>
          <p:nvPr>
            <p:extLst>
              <p:ext uri="{D42A27DB-BD31-4B8C-83A1-F6EECF244321}">
                <p14:modId xmlns:p14="http://schemas.microsoft.com/office/powerpoint/2010/main" val="3621987972"/>
              </p:ext>
            </p:extLst>
          </p:nvPr>
        </p:nvGraphicFramePr>
        <p:xfrm>
          <a:off x="5867400" y="1905000"/>
          <a:ext cx="1490662" cy="1303338"/>
        </p:xfrm>
        <a:graphic>
          <a:graphicData uri="http://schemas.openxmlformats.org/presentationml/2006/ole">
            <mc:AlternateContent xmlns:mc="http://schemas.openxmlformats.org/markup-compatibility/2006">
              <mc:Choice xmlns:v="urn:schemas-microsoft-com:vml" Requires="v">
                <p:oleObj spid="_x0000_s1151" name="Picture" r:id="rId6" imgW="1463040" imgH="1278360" progId="Word.Picture.8">
                  <p:embed/>
                </p:oleObj>
              </mc:Choice>
              <mc:Fallback>
                <p:oleObj name="Picture" r:id="rId6" imgW="1463040" imgH="1278360" progId="Word.Picture.8">
                  <p:embed/>
                  <p:pic>
                    <p:nvPicPr>
                      <p:cNvPr id="0" name=""/>
                      <p:cNvPicPr>
                        <a:picLocks noChangeAspect="1" noChangeArrowheads="1"/>
                      </p:cNvPicPr>
                      <p:nvPr/>
                    </p:nvPicPr>
                    <p:blipFill>
                      <a:blip r:embed="rId7"/>
                      <a:srcRect/>
                      <a:stretch>
                        <a:fillRect/>
                      </a:stretch>
                    </p:blipFill>
                    <p:spPr bwMode="auto">
                      <a:xfrm>
                        <a:off x="5867400" y="1905000"/>
                        <a:ext cx="1490662" cy="1303338"/>
                      </a:xfrm>
                      <a:prstGeom prst="rect">
                        <a:avLst/>
                      </a:prstGeom>
                      <a:noFill/>
                      <a:ln>
                        <a:noFill/>
                      </a:ln>
                      <a:effectLst/>
                      <a:extLst/>
                    </p:spPr>
                  </p:pic>
                </p:oleObj>
              </mc:Fallback>
            </mc:AlternateContent>
          </a:graphicData>
        </a:graphic>
      </p:graphicFrame>
      <p:sp>
        <p:nvSpPr>
          <p:cNvPr id="14" name="Text Box 20"/>
          <p:cNvSpPr txBox="1">
            <a:spLocks noChangeArrowheads="1"/>
          </p:cNvSpPr>
          <p:nvPr/>
        </p:nvSpPr>
        <p:spPr bwMode="auto">
          <a:xfrm>
            <a:off x="5867400" y="1385887"/>
            <a:ext cx="1143000" cy="5191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143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800" b="1" dirty="0">
                <a:latin typeface="Tahoma" panose="020B0604030504040204" pitchFamily="34" charset="0"/>
                <a:ea typeface="Tahoma" panose="020B0604030504040204" pitchFamily="34" charset="0"/>
                <a:cs typeface="Tahoma" panose="020B0604030504040204" pitchFamily="34" charset="0"/>
              </a:rPr>
              <a:t>1984</a:t>
            </a:r>
          </a:p>
        </p:txBody>
      </p:sp>
      <p:sp>
        <p:nvSpPr>
          <p:cNvPr id="15" name="Text Box 24"/>
          <p:cNvSpPr txBox="1">
            <a:spLocks noChangeArrowheads="1"/>
          </p:cNvSpPr>
          <p:nvPr/>
        </p:nvSpPr>
        <p:spPr bwMode="auto">
          <a:xfrm>
            <a:off x="5884606" y="4124980"/>
            <a:ext cx="1506794" cy="52322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143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2800" b="1" dirty="0" smtClean="0">
                <a:latin typeface="Tahoma" panose="020B0604030504040204" pitchFamily="34" charset="0"/>
                <a:ea typeface="Tahoma" panose="020B0604030504040204" pitchFamily="34" charset="0"/>
                <a:cs typeface="Tahoma" panose="020B0604030504040204" pitchFamily="34" charset="0"/>
              </a:rPr>
              <a:t>Today</a:t>
            </a:r>
            <a:endParaRPr lang="en-US" sz="2800" b="1" dirty="0">
              <a:latin typeface="Tahoma" panose="020B0604030504040204" pitchFamily="34" charset="0"/>
              <a:ea typeface="Tahoma" panose="020B0604030504040204" pitchFamily="34" charset="0"/>
              <a:cs typeface="Tahoma" panose="020B0604030504040204" pitchFamily="34" charset="0"/>
            </a:endParaRPr>
          </a:p>
        </p:txBody>
      </p:sp>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13599" y="4816701"/>
            <a:ext cx="3626685" cy="1279299"/>
          </a:xfrm>
          <a:prstGeom prst="rect">
            <a:avLst/>
          </a:prstGeom>
        </p:spPr>
      </p:pic>
      <p:sp>
        <p:nvSpPr>
          <p:cNvPr id="3" name="TextBox 2"/>
          <p:cNvSpPr txBox="1"/>
          <p:nvPr/>
        </p:nvSpPr>
        <p:spPr>
          <a:xfrm>
            <a:off x="4038600" y="6456402"/>
            <a:ext cx="4955458" cy="553998"/>
          </a:xfrm>
          <a:prstGeom prst="rect">
            <a:avLst/>
          </a:prstGeom>
          <a:noFill/>
        </p:spPr>
        <p:txBody>
          <a:bodyPr wrap="square" rtlCol="0">
            <a:spAutoFit/>
          </a:bodyPr>
          <a:lstStyle/>
          <a:p>
            <a:r>
              <a:rPr lang="en-US" sz="1000" dirty="0">
                <a:latin typeface="Tahoma" panose="020B0604030504040204" pitchFamily="34" charset="0"/>
                <a:ea typeface="Tahoma" panose="020B0604030504040204" pitchFamily="34" charset="0"/>
                <a:cs typeface="Tahoma" panose="020B0604030504040204" pitchFamily="34" charset="0"/>
              </a:rPr>
              <a:t>National Guardian Life Insurance Company is not affiliated with The Guardian Life Insurance Company of America, a/k/a The Guardian or Guardian Life.</a:t>
            </a:r>
          </a:p>
          <a:p>
            <a:endParaRPr lang="en-US" sz="1000" dirty="0">
              <a:latin typeface="Tahoma" panose="020B0604030504040204" pitchFamily="34" charset="0"/>
              <a:ea typeface="Tahoma" panose="020B0604030504040204" pitchFamily="34" charset="0"/>
              <a:cs typeface="Tahoma" panose="020B0604030504040204" pitchFamily="34" charset="0"/>
            </a:endParaRPr>
          </a:p>
        </p:txBody>
      </p:sp>
      <p:sp>
        <p:nvSpPr>
          <p:cNvPr id="18" name="Text Box 24"/>
          <p:cNvSpPr txBox="1">
            <a:spLocks noChangeArrowheads="1"/>
          </p:cNvSpPr>
          <p:nvPr/>
        </p:nvSpPr>
        <p:spPr bwMode="auto">
          <a:xfrm>
            <a:off x="1619864" y="3962400"/>
            <a:ext cx="1179871" cy="5191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143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2800" b="1" dirty="0">
                <a:latin typeface="Tahoma" panose="020B0604030504040204" pitchFamily="34" charset="0"/>
                <a:ea typeface="Tahoma" panose="020B0604030504040204" pitchFamily="34" charset="0"/>
                <a:cs typeface="Tahoma" panose="020B0604030504040204" pitchFamily="34" charset="0"/>
              </a:rPr>
              <a:t>1999</a:t>
            </a:r>
          </a:p>
        </p:txBody>
      </p:sp>
      <p:sp>
        <p:nvSpPr>
          <p:cNvPr id="19" name="Title 1"/>
          <p:cNvSpPr txBox="1">
            <a:spLocks/>
          </p:cNvSpPr>
          <p:nvPr/>
        </p:nvSpPr>
        <p:spPr>
          <a:xfrm>
            <a:off x="228600" y="182269"/>
            <a:ext cx="6512511" cy="1875131"/>
          </a:xfrm>
          <a:prstGeom prst="rect">
            <a:avLst/>
          </a:prstGeom>
          <a:effectLst/>
        </p:spPr>
        <p:txBody>
          <a:bodyPr vert="horz" lIns="91440" tIns="45720" rIns="91440" bIns="45720" rtlCol="0" anchor="t" anchorCtr="0">
            <a:noAutofit/>
          </a:bodyPr>
          <a:lstStyle>
            <a:lvl1pPr marL="0" indent="0" algn="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4000" dirty="0" smtClean="0">
                <a:latin typeface="Tahoma" panose="020B0604030504040204" pitchFamily="34" charset="0"/>
                <a:ea typeface="Tahoma" panose="020B0604030504040204" pitchFamily="34" charset="0"/>
                <a:cs typeface="Tahoma" panose="020B0604030504040204" pitchFamily="34" charset="0"/>
              </a:rPr>
              <a:t>Who we are</a:t>
            </a:r>
            <a:endParaRPr lang="en-US" sz="4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820718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5"/>
          <p:cNvSpPr>
            <a:spLocks noChangeArrowheads="1"/>
          </p:cNvSpPr>
          <p:nvPr/>
        </p:nvSpPr>
        <p:spPr bwMode="auto">
          <a:xfrm>
            <a:off x="304800" y="1371600"/>
            <a:ext cx="4114800" cy="86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2900" b="1" dirty="0">
                <a:latin typeface="Tahoma" panose="020B0604030504040204" pitchFamily="34" charset="0"/>
                <a:ea typeface="Tahoma" panose="020B0604030504040204" pitchFamily="34" charset="0"/>
                <a:cs typeface="Tahoma" panose="020B0604030504040204" pitchFamily="34" charset="0"/>
              </a:rPr>
              <a:t>Final Expense </a:t>
            </a:r>
            <a:r>
              <a:rPr lang="en-US" sz="2900" b="1" dirty="0" smtClean="0">
                <a:latin typeface="Tahoma" panose="020B0604030504040204" pitchFamily="34" charset="0"/>
                <a:ea typeface="Tahoma" panose="020B0604030504040204" pitchFamily="34" charset="0"/>
                <a:cs typeface="Tahoma" panose="020B0604030504040204" pitchFamily="34" charset="0"/>
              </a:rPr>
              <a:t>Life Insurance Plans</a:t>
            </a:r>
            <a:endParaRPr lang="en-US" sz="2900" b="1" dirty="0">
              <a:latin typeface="Tahoma" panose="020B0604030504040204" pitchFamily="34" charset="0"/>
              <a:ea typeface="Tahoma" panose="020B0604030504040204" pitchFamily="34" charset="0"/>
              <a:cs typeface="Tahoma" panose="020B0604030504040204" pitchFamily="34" charset="0"/>
            </a:endParaRPr>
          </a:p>
        </p:txBody>
      </p:sp>
      <p:sp>
        <p:nvSpPr>
          <p:cNvPr id="14346" name="Rectangle 10"/>
          <p:cNvSpPr>
            <a:spLocks noChangeArrowheads="1"/>
          </p:cNvSpPr>
          <p:nvPr/>
        </p:nvSpPr>
        <p:spPr bwMode="auto">
          <a:xfrm>
            <a:off x="4572000" y="1265237"/>
            <a:ext cx="4114800" cy="86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2900" b="1" dirty="0" smtClean="0">
                <a:latin typeface="Tahoma" panose="020B0604030504040204" pitchFamily="34" charset="0"/>
                <a:ea typeface="Tahoma" panose="020B0604030504040204" pitchFamily="34" charset="0"/>
                <a:cs typeface="Tahoma" panose="020B0604030504040204" pitchFamily="34" charset="0"/>
              </a:rPr>
              <a:t>Benefits &amp; Riders</a:t>
            </a:r>
            <a:endParaRPr lang="en-US" sz="2900" b="1" dirty="0">
              <a:latin typeface="Tahoma" panose="020B0604030504040204" pitchFamily="34" charset="0"/>
              <a:ea typeface="Tahoma" panose="020B0604030504040204" pitchFamily="34" charset="0"/>
              <a:cs typeface="Tahoma" panose="020B0604030504040204" pitchFamily="34" charset="0"/>
            </a:endParaRPr>
          </a:p>
        </p:txBody>
      </p:sp>
      <p:sp>
        <p:nvSpPr>
          <p:cNvPr id="14347" name="Rectangle 11"/>
          <p:cNvSpPr>
            <a:spLocks noChangeArrowheads="1"/>
          </p:cNvSpPr>
          <p:nvPr/>
        </p:nvSpPr>
        <p:spPr bwMode="auto">
          <a:xfrm>
            <a:off x="4724400" y="2133600"/>
            <a:ext cx="38100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smtClean="0">
                <a:latin typeface="Tahoma" panose="020B0604030504040204" pitchFamily="34" charset="0"/>
                <a:ea typeface="Tahoma" panose="020B0604030504040204" pitchFamily="34" charset="0"/>
                <a:cs typeface="Tahoma" panose="020B0604030504040204" pitchFamily="34" charset="0"/>
              </a:rPr>
              <a:t>Child/Grandchild Benefit</a:t>
            </a:r>
            <a:endParaRPr lang="en-US" sz="2400" dirty="0">
              <a:latin typeface="Tahoma" pitchFamily="34" charset="0"/>
              <a:ea typeface="Tahoma" panose="020B0604030504040204" pitchFamily="34" charset="0"/>
              <a:cs typeface="Tahoma" panose="020B0604030504040204" pitchFamily="34" charset="0"/>
            </a:endParaRPr>
          </a:p>
          <a:p>
            <a:pPr marL="342900" indent="-342900">
              <a:spcBef>
                <a:spcPct val="20000"/>
              </a:spcBef>
              <a:buFontTx/>
              <a:buChar char="•"/>
            </a:pPr>
            <a:r>
              <a:rPr lang="en-US" sz="2400" dirty="0">
                <a:latin typeface="Tahoma" pitchFamily="34" charset="0"/>
                <a:ea typeface="Tahoma" panose="020B0604030504040204" pitchFamily="34" charset="0"/>
                <a:cs typeface="Tahoma" panose="020B0604030504040204" pitchFamily="34" charset="0"/>
              </a:rPr>
              <a:t>Accidental Death </a:t>
            </a:r>
            <a:r>
              <a:rPr lang="en-US" sz="2400" dirty="0" smtClean="0">
                <a:latin typeface="Tahoma" panose="020B0604030504040204" pitchFamily="34" charset="0"/>
                <a:ea typeface="Tahoma" panose="020B0604030504040204" pitchFamily="34" charset="0"/>
                <a:cs typeface="Tahoma" panose="020B0604030504040204" pitchFamily="34" charset="0"/>
              </a:rPr>
              <a:t>Benefit Rider</a:t>
            </a:r>
            <a:endParaRPr lang="en-US" sz="2400" dirty="0">
              <a:latin typeface="Tahoma" pitchFamily="34" charset="0"/>
              <a:ea typeface="Tahoma" panose="020B0604030504040204" pitchFamily="34" charset="0"/>
              <a:cs typeface="Tahoma" panose="020B0604030504040204" pitchFamily="34" charset="0"/>
            </a:endParaRPr>
          </a:p>
          <a:p>
            <a:pPr marL="342900" indent="-342900">
              <a:spcBef>
                <a:spcPct val="20000"/>
              </a:spcBef>
              <a:buFontTx/>
              <a:buChar char="•"/>
            </a:pPr>
            <a:r>
              <a:rPr lang="en-US" sz="2400" dirty="0">
                <a:latin typeface="Tahoma" pitchFamily="34" charset="0"/>
                <a:ea typeface="Tahoma" panose="020B0604030504040204" pitchFamily="34" charset="0"/>
                <a:cs typeface="Tahoma" panose="020B0604030504040204" pitchFamily="34" charset="0"/>
              </a:rPr>
              <a:t>Accelerated </a:t>
            </a:r>
            <a:r>
              <a:rPr lang="en-US" sz="2400" dirty="0" smtClean="0">
                <a:latin typeface="Tahoma" panose="020B0604030504040204" pitchFamily="34" charset="0"/>
                <a:ea typeface="Tahoma" panose="020B0604030504040204" pitchFamily="34" charset="0"/>
                <a:cs typeface="Tahoma" panose="020B0604030504040204" pitchFamily="34" charset="0"/>
              </a:rPr>
              <a:t>Benefit Rider</a:t>
            </a:r>
            <a:endParaRPr lang="en-US" sz="2400" dirty="0">
              <a:latin typeface="Tahoma" panose="020B0604030504040204" pitchFamily="34" charset="0"/>
              <a:ea typeface="Tahoma" panose="020B0604030504040204" pitchFamily="34" charset="0"/>
              <a:cs typeface="Tahoma" panose="020B0604030504040204" pitchFamily="34" charset="0"/>
            </a:endParaRPr>
          </a:p>
        </p:txBody>
      </p:sp>
      <p:sp>
        <p:nvSpPr>
          <p:cNvPr id="14349" name="Rectangle 13"/>
          <p:cNvSpPr>
            <a:spLocks noChangeArrowheads="1"/>
          </p:cNvSpPr>
          <p:nvPr/>
        </p:nvSpPr>
        <p:spPr bwMode="auto">
          <a:xfrm>
            <a:off x="685800" y="2209800"/>
            <a:ext cx="35814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ahoma" pitchFamily="34" charset="0"/>
                <a:ea typeface="Tahoma" panose="020B0604030504040204" pitchFamily="34" charset="0"/>
                <a:cs typeface="Tahoma" panose="020B0604030504040204" pitchFamily="34" charset="0"/>
              </a:rPr>
              <a:t>Gold</a:t>
            </a:r>
          </a:p>
          <a:p>
            <a:pPr marL="342900" indent="-342900">
              <a:spcBef>
                <a:spcPct val="20000"/>
              </a:spcBef>
              <a:buFontTx/>
              <a:buChar char="•"/>
            </a:pPr>
            <a:r>
              <a:rPr lang="en-US" sz="2400" dirty="0">
                <a:latin typeface="Tahoma" pitchFamily="34" charset="0"/>
                <a:ea typeface="Tahoma" panose="020B0604030504040204" pitchFamily="34" charset="0"/>
                <a:cs typeface="Tahoma" panose="020B0604030504040204" pitchFamily="34" charset="0"/>
              </a:rPr>
              <a:t>Silver</a:t>
            </a:r>
          </a:p>
          <a:p>
            <a:pPr marL="342900" indent="-342900">
              <a:spcBef>
                <a:spcPct val="20000"/>
              </a:spcBef>
              <a:buFontTx/>
              <a:buChar char="•"/>
            </a:pPr>
            <a:r>
              <a:rPr lang="en-US" sz="2400" dirty="0">
                <a:latin typeface="Tahoma" pitchFamily="34" charset="0"/>
                <a:ea typeface="Tahoma" panose="020B0604030504040204" pitchFamily="34" charset="0"/>
                <a:cs typeface="Tahoma" panose="020B0604030504040204" pitchFamily="34" charset="0"/>
              </a:rPr>
              <a:t>Silver II</a:t>
            </a:r>
          </a:p>
          <a:p>
            <a:pPr marL="342900" indent="-342900">
              <a:spcBef>
                <a:spcPct val="20000"/>
              </a:spcBef>
              <a:buFontTx/>
              <a:buChar char="•"/>
            </a:pPr>
            <a:r>
              <a:rPr lang="en-US" sz="2400" dirty="0" smtClean="0">
                <a:latin typeface="Tahoma" pitchFamily="34" charset="0"/>
                <a:ea typeface="Tahoma" panose="020B0604030504040204" pitchFamily="34" charset="0"/>
                <a:cs typeface="Tahoma" panose="020B0604030504040204" pitchFamily="34" charset="0"/>
              </a:rPr>
              <a:t>Bronze</a:t>
            </a:r>
          </a:p>
          <a:p>
            <a:pPr marL="342900" indent="-342900">
              <a:spcBef>
                <a:spcPct val="20000"/>
              </a:spcBef>
              <a:buFontTx/>
              <a:buChar char="•"/>
            </a:pPr>
            <a:r>
              <a:rPr lang="en-US" sz="2400" dirty="0" smtClean="0">
                <a:latin typeface="Tahoma" pitchFamily="34" charset="0"/>
                <a:ea typeface="Tahoma" panose="020B0604030504040204" pitchFamily="34" charset="0"/>
                <a:cs typeface="Tahoma" panose="020B0604030504040204" pitchFamily="34" charset="0"/>
              </a:rPr>
              <a:t>Bronze </a:t>
            </a:r>
            <a:r>
              <a:rPr lang="en-US" sz="2400" dirty="0">
                <a:latin typeface="Tahoma" panose="020B0604030504040204" pitchFamily="34" charset="0"/>
                <a:ea typeface="Tahoma" panose="020B0604030504040204" pitchFamily="34" charset="0"/>
                <a:cs typeface="Tahoma" panose="020B0604030504040204" pitchFamily="34" charset="0"/>
              </a:rPr>
              <a:t>II</a:t>
            </a:r>
          </a:p>
        </p:txBody>
      </p:sp>
      <p:sp>
        <p:nvSpPr>
          <p:cNvPr id="8" name="Rectangle 4"/>
          <p:cNvSpPr>
            <a:spLocks noChangeArrowheads="1"/>
          </p:cNvSpPr>
          <p:nvPr/>
        </p:nvSpPr>
        <p:spPr bwMode="auto">
          <a:xfrm>
            <a:off x="685800" y="4419600"/>
            <a:ext cx="7620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3200" b="1" u="sng" dirty="0">
                <a:latin typeface="Tahoma" panose="020B0604030504040204" pitchFamily="34" charset="0"/>
                <a:ea typeface="Tahoma" panose="020B0604030504040204" pitchFamily="34" charset="0"/>
                <a:cs typeface="Tahoma" panose="020B0604030504040204" pitchFamily="34" charset="0"/>
              </a:rPr>
              <a:t>Premium Payment Options</a:t>
            </a:r>
          </a:p>
        </p:txBody>
      </p:sp>
      <p:sp>
        <p:nvSpPr>
          <p:cNvPr id="9" name="Text Box 16"/>
          <p:cNvSpPr txBox="1">
            <a:spLocks noChangeArrowheads="1"/>
          </p:cNvSpPr>
          <p:nvPr/>
        </p:nvSpPr>
        <p:spPr bwMode="auto">
          <a:xfrm>
            <a:off x="2209800" y="5400673"/>
            <a:ext cx="4572000" cy="95410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143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800" b="1" dirty="0" smtClean="0">
                <a:latin typeface="Tahoma" panose="020B0604030504040204" pitchFamily="34" charset="0"/>
                <a:ea typeface="Tahoma" panose="020B0604030504040204" pitchFamily="34" charset="0"/>
                <a:cs typeface="Tahoma" panose="020B0604030504040204" pitchFamily="34" charset="0"/>
              </a:rPr>
              <a:t>Lifetime          Single Pay</a:t>
            </a:r>
            <a:br>
              <a:rPr lang="en-US" sz="2800" b="1" dirty="0" smtClean="0">
                <a:latin typeface="Tahoma" panose="020B0604030504040204" pitchFamily="34" charset="0"/>
                <a:ea typeface="Tahoma" panose="020B0604030504040204" pitchFamily="34" charset="0"/>
                <a:cs typeface="Tahoma" panose="020B0604030504040204" pitchFamily="34" charset="0"/>
              </a:rPr>
            </a:br>
            <a:r>
              <a:rPr lang="en-US" sz="2800" b="1" dirty="0" smtClean="0">
                <a:latin typeface="Tahoma" panose="020B0604030504040204" pitchFamily="34" charset="0"/>
                <a:ea typeface="Tahoma" panose="020B0604030504040204" pitchFamily="34" charset="0"/>
                <a:cs typeface="Tahoma" panose="020B0604030504040204" pitchFamily="34" charset="0"/>
              </a:rPr>
              <a:t> 10 Pay              20 Pay</a:t>
            </a:r>
            <a:endParaRPr lang="en-US" sz="2800" b="1" dirty="0">
              <a:latin typeface="Tahoma" panose="020B0604030504040204" pitchFamily="34" charset="0"/>
              <a:ea typeface="Tahoma" panose="020B0604030504040204" pitchFamily="34" charset="0"/>
              <a:cs typeface="Tahoma" panose="020B0604030504040204" pitchFamily="34" charset="0"/>
            </a:endParaRPr>
          </a:p>
        </p:txBody>
      </p:sp>
      <p:sp>
        <p:nvSpPr>
          <p:cNvPr id="10" name="Title 1"/>
          <p:cNvSpPr txBox="1">
            <a:spLocks/>
          </p:cNvSpPr>
          <p:nvPr/>
        </p:nvSpPr>
        <p:spPr>
          <a:xfrm>
            <a:off x="345489" y="258469"/>
            <a:ext cx="6512511" cy="1875131"/>
          </a:xfrm>
          <a:prstGeom prst="rect">
            <a:avLst/>
          </a:prstGeom>
          <a:effectLst/>
        </p:spPr>
        <p:txBody>
          <a:bodyPr vert="horz" lIns="91440" tIns="45720" rIns="91440" bIns="45720" rtlCol="0" anchor="t" anchorCtr="0">
            <a:noAutofit/>
          </a:bodyPr>
          <a:lstStyle>
            <a:lvl1pPr marL="0" indent="0" algn="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4000" dirty="0" smtClean="0">
                <a:latin typeface="Tahoma" panose="020B0604030504040204" pitchFamily="34" charset="0"/>
                <a:ea typeface="Tahoma" panose="020B0604030504040204" pitchFamily="34" charset="0"/>
                <a:cs typeface="Tahoma" panose="020B0604030504040204" pitchFamily="34" charset="0"/>
              </a:rPr>
              <a:t>What we offer</a:t>
            </a:r>
            <a:endParaRPr lang="en-US" sz="40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04" name="Picture 5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185121">
            <a:off x="4808538" y="245364"/>
            <a:ext cx="4776787" cy="7138797"/>
          </a:xfrm>
          <a:prstGeom prst="rect">
            <a:avLst/>
          </a:prstGeom>
          <a:noFill/>
          <a:extLst>
            <a:ext uri="{909E8E84-426E-40DD-AFC4-6F175D3DCCD1}">
              <a14:hiddenFill xmlns:a14="http://schemas.microsoft.com/office/drawing/2010/main">
                <a:solidFill>
                  <a:srgbClr val="FFFFFF"/>
                </a:solidFill>
              </a14:hiddenFill>
            </a:ext>
          </a:extLst>
        </p:spPr>
      </p:pic>
      <p:sp>
        <p:nvSpPr>
          <p:cNvPr id="23557" name="Rectangle 5"/>
          <p:cNvSpPr>
            <a:spLocks noChangeArrowheads="1"/>
          </p:cNvSpPr>
          <p:nvPr/>
        </p:nvSpPr>
        <p:spPr bwMode="auto">
          <a:xfrm>
            <a:off x="228600" y="1981200"/>
            <a:ext cx="426720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200" dirty="0" smtClean="0">
                <a:latin typeface="Tahoma" pitchFamily="34" charset="0"/>
              </a:rPr>
              <a:t>One-time benefit for death of child or grandchild</a:t>
            </a:r>
          </a:p>
          <a:p>
            <a:pPr marL="342900" indent="-342900">
              <a:spcBef>
                <a:spcPct val="20000"/>
              </a:spcBef>
              <a:buFontTx/>
              <a:buChar char="•"/>
            </a:pPr>
            <a:r>
              <a:rPr lang="en-US" sz="2200" dirty="0" smtClean="0">
                <a:latin typeface="Tahoma" pitchFamily="34" charset="0"/>
              </a:rPr>
              <a:t>Included with all Gold, Silver, and Silver II policies*</a:t>
            </a:r>
            <a:endParaRPr lang="en-US" sz="2200" dirty="0">
              <a:latin typeface="Tahoma" pitchFamily="34" charset="0"/>
            </a:endParaRPr>
          </a:p>
          <a:p>
            <a:pPr marL="342900" indent="-342900">
              <a:spcBef>
                <a:spcPct val="20000"/>
              </a:spcBef>
              <a:buFontTx/>
              <a:buChar char="•"/>
            </a:pPr>
            <a:r>
              <a:rPr lang="en-US" sz="2200" dirty="0" smtClean="0">
                <a:latin typeface="Tahoma" pitchFamily="34" charset="0"/>
              </a:rPr>
              <a:t>Benefit is equal to the lesser of $5,000 or the benefit amount of the base policy</a:t>
            </a:r>
          </a:p>
          <a:p>
            <a:pPr marL="342900" indent="-342900">
              <a:spcBef>
                <a:spcPct val="20000"/>
              </a:spcBef>
              <a:buFontTx/>
              <a:buChar char="•"/>
            </a:pPr>
            <a:r>
              <a:rPr lang="en-US" sz="2200" b="1" dirty="0" smtClean="0">
                <a:latin typeface="Tahoma" pitchFamily="34" charset="0"/>
              </a:rPr>
              <a:t>NO ADDITIONAL COST</a:t>
            </a:r>
            <a:endParaRPr lang="en-US" sz="2200" b="1" dirty="0">
              <a:latin typeface="Tahoma" pitchFamily="34" charset="0"/>
            </a:endParaRPr>
          </a:p>
        </p:txBody>
      </p:sp>
      <p:sp>
        <p:nvSpPr>
          <p:cNvPr id="23558" name="Text Box 6"/>
          <p:cNvSpPr txBox="1">
            <a:spLocks noChangeArrowheads="1"/>
          </p:cNvSpPr>
          <p:nvPr/>
        </p:nvSpPr>
        <p:spPr bwMode="auto">
          <a:xfrm>
            <a:off x="457200" y="5791200"/>
            <a:ext cx="37338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400" b="1" dirty="0" smtClean="0">
                <a:latin typeface="Tahoma" pitchFamily="34" charset="0"/>
              </a:rPr>
              <a:t>*Not available in North Dakota.</a:t>
            </a:r>
            <a:endParaRPr lang="en-US" sz="1400" b="1" dirty="0">
              <a:latin typeface="Tahoma" pitchFamily="34" charset="0"/>
            </a:endParaRPr>
          </a:p>
        </p:txBody>
      </p:sp>
      <p:sp>
        <p:nvSpPr>
          <p:cNvPr id="6" name="Title 1"/>
          <p:cNvSpPr txBox="1">
            <a:spLocks/>
          </p:cNvSpPr>
          <p:nvPr/>
        </p:nvSpPr>
        <p:spPr>
          <a:xfrm>
            <a:off x="0" y="106069"/>
            <a:ext cx="6512511" cy="1875131"/>
          </a:xfrm>
          <a:prstGeom prst="rect">
            <a:avLst/>
          </a:prstGeom>
          <a:effectLst/>
        </p:spPr>
        <p:txBody>
          <a:bodyPr vert="horz" lIns="91440" tIns="45720" rIns="91440" bIns="45720" rtlCol="0" anchor="t" anchorCtr="0">
            <a:noAutofit/>
          </a:bodyPr>
          <a:lstStyle>
            <a:lvl1pPr marL="0" indent="0" algn="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4400" dirty="0" smtClean="0">
                <a:latin typeface="Tahoma" panose="020B0604030504040204" pitchFamily="34" charset="0"/>
                <a:ea typeface="Tahoma" panose="020B0604030504040204" pitchFamily="34" charset="0"/>
                <a:cs typeface="Tahoma" panose="020B0604030504040204" pitchFamily="34" charset="0"/>
              </a:rPr>
              <a:t>Child/Grandchild</a:t>
            </a:r>
          </a:p>
          <a:p>
            <a:pPr algn="l"/>
            <a:r>
              <a:rPr lang="en-US" sz="4400" dirty="0" smtClean="0">
                <a:latin typeface="Tahoma" panose="020B0604030504040204" pitchFamily="34" charset="0"/>
                <a:ea typeface="Tahoma" panose="020B0604030504040204" pitchFamily="34" charset="0"/>
                <a:cs typeface="Tahoma" panose="020B0604030504040204" pitchFamily="34" charset="0"/>
              </a:rPr>
              <a:t>Death Benefit</a:t>
            </a:r>
            <a:endParaRPr lang="en-US" sz="44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04" name="Picture 52" descr="MP9004027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85121">
            <a:off x="4808538" y="233363"/>
            <a:ext cx="4776787" cy="7162800"/>
          </a:xfrm>
          <a:prstGeom prst="rect">
            <a:avLst/>
          </a:prstGeom>
          <a:noFill/>
          <a:extLst>
            <a:ext uri="{909E8E84-426E-40DD-AFC4-6F175D3DCCD1}">
              <a14:hiddenFill xmlns:a14="http://schemas.microsoft.com/office/drawing/2010/main">
                <a:solidFill>
                  <a:srgbClr val="FFFFFF"/>
                </a:solidFill>
              </a14:hiddenFill>
            </a:ext>
          </a:extLst>
        </p:spPr>
      </p:pic>
      <p:sp>
        <p:nvSpPr>
          <p:cNvPr id="23557" name="Rectangle 5"/>
          <p:cNvSpPr>
            <a:spLocks noChangeArrowheads="1"/>
          </p:cNvSpPr>
          <p:nvPr/>
        </p:nvSpPr>
        <p:spPr bwMode="auto">
          <a:xfrm>
            <a:off x="228600" y="1981200"/>
            <a:ext cx="36576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dirty="0">
                <a:latin typeface="Tahoma" pitchFamily="34" charset="0"/>
              </a:rPr>
              <a:t>Additional coverage if death results from an accident – as defined in the rider</a:t>
            </a:r>
          </a:p>
          <a:p>
            <a:pPr marL="342900" indent="-342900">
              <a:spcBef>
                <a:spcPct val="20000"/>
              </a:spcBef>
              <a:buFontTx/>
              <a:buChar char="•"/>
            </a:pPr>
            <a:r>
              <a:rPr lang="en-US" sz="2600" dirty="0">
                <a:latin typeface="Tahoma" pitchFamily="34" charset="0"/>
              </a:rPr>
              <a:t>Available ages: 15 days – 70 years</a:t>
            </a:r>
          </a:p>
          <a:p>
            <a:pPr marL="342900" indent="-342900">
              <a:spcBef>
                <a:spcPct val="20000"/>
              </a:spcBef>
              <a:buFontTx/>
              <a:buChar char="•"/>
            </a:pPr>
            <a:r>
              <a:rPr lang="en-US" sz="2600" dirty="0">
                <a:latin typeface="Tahoma" pitchFamily="34" charset="0"/>
              </a:rPr>
              <a:t>Terminates at age </a:t>
            </a:r>
            <a:r>
              <a:rPr lang="en-US" sz="2600" dirty="0" smtClean="0">
                <a:latin typeface="Tahoma" pitchFamily="34" charset="0"/>
              </a:rPr>
              <a:t>80</a:t>
            </a:r>
            <a:endParaRPr lang="en-US" sz="2600" dirty="0">
              <a:latin typeface="Tahoma" pitchFamily="34" charset="0"/>
            </a:endParaRPr>
          </a:p>
        </p:txBody>
      </p:sp>
      <p:sp>
        <p:nvSpPr>
          <p:cNvPr id="23558" name="Text Box 6"/>
          <p:cNvSpPr txBox="1">
            <a:spLocks noChangeArrowheads="1"/>
          </p:cNvSpPr>
          <p:nvPr/>
        </p:nvSpPr>
        <p:spPr bwMode="auto">
          <a:xfrm>
            <a:off x="457200" y="5410200"/>
            <a:ext cx="37338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400" b="1">
                <a:latin typeface="Tahoma" pitchFamily="34" charset="0"/>
              </a:rPr>
              <a:t>Details and forms may vary by state and plan.</a:t>
            </a:r>
          </a:p>
        </p:txBody>
      </p:sp>
      <p:sp>
        <p:nvSpPr>
          <p:cNvPr id="6" name="Title 1"/>
          <p:cNvSpPr txBox="1">
            <a:spLocks/>
          </p:cNvSpPr>
          <p:nvPr/>
        </p:nvSpPr>
        <p:spPr>
          <a:xfrm>
            <a:off x="0" y="106069"/>
            <a:ext cx="6512511" cy="1875131"/>
          </a:xfrm>
          <a:prstGeom prst="rect">
            <a:avLst/>
          </a:prstGeom>
          <a:effectLst/>
        </p:spPr>
        <p:txBody>
          <a:bodyPr vert="horz" lIns="91440" tIns="45720" rIns="91440" bIns="45720" rtlCol="0" anchor="t" anchorCtr="0">
            <a:noAutofit/>
          </a:bodyPr>
          <a:lstStyle>
            <a:lvl1pPr marL="0" indent="0" algn="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4400" dirty="0" smtClean="0">
                <a:latin typeface="Tahoma" panose="020B0604030504040204" pitchFamily="34" charset="0"/>
                <a:ea typeface="Tahoma" panose="020B0604030504040204" pitchFamily="34" charset="0"/>
                <a:cs typeface="Tahoma" panose="020B0604030504040204" pitchFamily="34" charset="0"/>
              </a:rPr>
              <a:t>Accidental Death</a:t>
            </a:r>
          </a:p>
          <a:p>
            <a:pPr algn="l"/>
            <a:r>
              <a:rPr lang="en-US" sz="4400" dirty="0" smtClean="0">
                <a:latin typeface="Tahoma" panose="020B0604030504040204" pitchFamily="34" charset="0"/>
                <a:ea typeface="Tahoma" panose="020B0604030504040204" pitchFamily="34" charset="0"/>
                <a:cs typeface="Tahoma" panose="020B0604030504040204" pitchFamily="34" charset="0"/>
              </a:rPr>
              <a:t>Benefit Rider</a:t>
            </a:r>
            <a:endParaRPr lang="en-US" sz="4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945936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Rectangle 5"/>
          <p:cNvSpPr>
            <a:spLocks noChangeArrowheads="1"/>
          </p:cNvSpPr>
          <p:nvPr/>
        </p:nvSpPr>
        <p:spPr bwMode="auto">
          <a:xfrm>
            <a:off x="457200" y="990600"/>
            <a:ext cx="8229600" cy="3322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ahoma" panose="020B0604030504040204" pitchFamily="34" charset="0"/>
                <a:ea typeface="Tahoma" panose="020B0604030504040204" pitchFamily="34" charset="0"/>
                <a:cs typeface="Tahoma" panose="020B0604030504040204" pitchFamily="34" charset="0"/>
              </a:rPr>
              <a:t>Added to </a:t>
            </a:r>
            <a:r>
              <a:rPr lang="en-US" sz="3200" dirty="0" smtClean="0">
                <a:latin typeface="Tahoma" panose="020B0604030504040204" pitchFamily="34" charset="0"/>
                <a:ea typeface="Tahoma" panose="020B0604030504040204" pitchFamily="34" charset="0"/>
                <a:cs typeface="Tahoma" panose="020B0604030504040204" pitchFamily="34" charset="0"/>
              </a:rPr>
              <a:t>Gold, Silver, and Silver II policies </a:t>
            </a:r>
            <a:r>
              <a:rPr lang="en-US" sz="3200" dirty="0">
                <a:latin typeface="Tahoma" panose="020B0604030504040204" pitchFamily="34" charset="0"/>
                <a:ea typeface="Tahoma" panose="020B0604030504040204" pitchFamily="34" charset="0"/>
                <a:cs typeface="Tahoma" panose="020B0604030504040204" pitchFamily="34" charset="0"/>
              </a:rPr>
              <a:t>with $5,000 or more in </a:t>
            </a:r>
            <a:r>
              <a:rPr lang="en-US" sz="3200" dirty="0" smtClean="0">
                <a:latin typeface="Tahoma" pitchFamily="34" charset="0"/>
                <a:ea typeface="Tahoma" panose="020B0604030504040204" pitchFamily="34" charset="0"/>
                <a:cs typeface="Tahoma" panose="020B0604030504040204" pitchFamily="34" charset="0"/>
              </a:rPr>
              <a:t>coverage</a:t>
            </a:r>
          </a:p>
          <a:p>
            <a:pPr marL="342900" indent="-342900">
              <a:spcBef>
                <a:spcPct val="20000"/>
              </a:spcBef>
              <a:buFontTx/>
              <a:buChar char="•"/>
            </a:pPr>
            <a:r>
              <a:rPr lang="en-US" sz="3200" dirty="0" smtClean="0">
                <a:latin typeface="Tahoma" pitchFamily="34" charset="0"/>
                <a:ea typeface="Tahoma" panose="020B0604030504040204" pitchFamily="34" charset="0"/>
                <a:cs typeface="Tahoma" panose="020B0604030504040204" pitchFamily="34" charset="0"/>
              </a:rPr>
              <a:t>NO </a:t>
            </a:r>
            <a:r>
              <a:rPr lang="en-US" sz="3200" dirty="0">
                <a:latin typeface="Tahoma" pitchFamily="34" charset="0"/>
                <a:ea typeface="Tahoma" panose="020B0604030504040204" pitchFamily="34" charset="0"/>
                <a:cs typeface="Tahoma" panose="020B0604030504040204" pitchFamily="34" charset="0"/>
              </a:rPr>
              <a:t>ADDITIONAL COST</a:t>
            </a:r>
          </a:p>
          <a:p>
            <a:pPr marL="342900" indent="-342900">
              <a:spcBef>
                <a:spcPct val="20000"/>
              </a:spcBef>
              <a:buFontTx/>
              <a:buChar char="•"/>
            </a:pPr>
            <a:r>
              <a:rPr lang="en-US" sz="3200" dirty="0">
                <a:latin typeface="Tahoma" pitchFamily="34" charset="0"/>
                <a:ea typeface="Tahoma" panose="020B0604030504040204" pitchFamily="34" charset="0"/>
                <a:cs typeface="Tahoma" panose="020B0604030504040204" pitchFamily="34" charset="0"/>
              </a:rPr>
              <a:t>Accelerated living benefit if diagnosed with terminal </a:t>
            </a:r>
            <a:r>
              <a:rPr lang="en-US" sz="3200" dirty="0" smtClean="0">
                <a:latin typeface="Tahoma" panose="020B0604030504040204" pitchFamily="34" charset="0"/>
                <a:ea typeface="Tahoma" panose="020B0604030504040204" pitchFamily="34" charset="0"/>
                <a:cs typeface="Tahoma" panose="020B0604030504040204" pitchFamily="34" charset="0"/>
              </a:rPr>
              <a:t>condition or continuous confinement in a nursing home*</a:t>
            </a:r>
            <a:endParaRPr lang="en-US" sz="3200" dirty="0">
              <a:latin typeface="Tahoma" panose="020B0604030504040204" pitchFamily="34" charset="0"/>
              <a:ea typeface="Tahoma" panose="020B0604030504040204" pitchFamily="34" charset="0"/>
              <a:cs typeface="Tahoma" panose="020B0604030504040204" pitchFamily="34" charset="0"/>
            </a:endParaRPr>
          </a:p>
          <a:p>
            <a:pPr marL="342900" indent="-342900">
              <a:spcBef>
                <a:spcPct val="20000"/>
              </a:spcBef>
              <a:buFontTx/>
              <a:buChar char="•"/>
            </a:pPr>
            <a:r>
              <a:rPr lang="en-US" sz="3200" dirty="0" smtClean="0">
                <a:latin typeface="Tahoma" panose="020B0604030504040204" pitchFamily="34" charset="0"/>
                <a:ea typeface="Tahoma" panose="020B0604030504040204" pitchFamily="34" charset="0"/>
                <a:cs typeface="Tahoma" panose="020B0604030504040204" pitchFamily="34" charset="0"/>
              </a:rPr>
              <a:t>Designed to provide insureds </a:t>
            </a:r>
            <a:r>
              <a:rPr lang="en-US" sz="3200" dirty="0">
                <a:latin typeface="Tahoma" panose="020B0604030504040204" pitchFamily="34" charset="0"/>
                <a:ea typeface="Tahoma" panose="020B0604030504040204" pitchFamily="34" charset="0"/>
                <a:cs typeface="Tahoma" panose="020B0604030504040204" pitchFamily="34" charset="0"/>
              </a:rPr>
              <a:t>and their </a:t>
            </a:r>
            <a:r>
              <a:rPr lang="en-US" sz="3200" dirty="0" smtClean="0">
                <a:latin typeface="Tahoma" panose="020B0604030504040204" pitchFamily="34" charset="0"/>
                <a:ea typeface="Tahoma" panose="020B0604030504040204" pitchFamily="34" charset="0"/>
                <a:cs typeface="Tahoma" panose="020B0604030504040204" pitchFamily="34" charset="0"/>
              </a:rPr>
              <a:t>families </a:t>
            </a:r>
            <a:r>
              <a:rPr lang="en-US" sz="3200" dirty="0">
                <a:latin typeface="Tahoma" pitchFamily="34" charset="0"/>
                <a:ea typeface="Tahoma" panose="020B0604030504040204" pitchFamily="34" charset="0"/>
                <a:cs typeface="Tahoma" panose="020B0604030504040204" pitchFamily="34" charset="0"/>
              </a:rPr>
              <a:t>with benefits before death</a:t>
            </a:r>
          </a:p>
          <a:p>
            <a:pPr marL="342900" indent="-342900">
              <a:spcBef>
                <a:spcPct val="20000"/>
              </a:spcBef>
              <a:buFontTx/>
              <a:buChar char="•"/>
            </a:pPr>
            <a:endParaRPr lang="en-US" sz="3200" dirty="0">
              <a:latin typeface="Tahoma" pitchFamily="34" charset="0"/>
              <a:ea typeface="Tahoma" panose="020B0604030504040204" pitchFamily="34" charset="0"/>
              <a:cs typeface="Tahoma" panose="020B0604030504040204" pitchFamily="34" charset="0"/>
            </a:endParaRPr>
          </a:p>
          <a:p>
            <a:pPr marL="342900" indent="-342900">
              <a:spcBef>
                <a:spcPct val="20000"/>
              </a:spcBef>
            </a:pPr>
            <a:endParaRPr lang="en-US" sz="3200" dirty="0">
              <a:latin typeface="Tahoma" pitchFamily="34" charset="0"/>
              <a:ea typeface="Tahoma" panose="020B0604030504040204" pitchFamily="34" charset="0"/>
              <a:cs typeface="Tahoma" panose="020B0604030504040204" pitchFamily="34" charset="0"/>
            </a:endParaRPr>
          </a:p>
        </p:txBody>
      </p:sp>
      <p:sp>
        <p:nvSpPr>
          <p:cNvPr id="24582" name="Text Box 6"/>
          <p:cNvSpPr txBox="1">
            <a:spLocks noChangeArrowheads="1"/>
          </p:cNvSpPr>
          <p:nvPr/>
        </p:nvSpPr>
        <p:spPr bwMode="auto">
          <a:xfrm>
            <a:off x="228600" y="5410200"/>
            <a:ext cx="88392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1600" b="1" dirty="0" smtClean="0">
                <a:latin typeface="Tahoma" panose="020B0604030504040204" pitchFamily="34" charset="0"/>
                <a:ea typeface="Tahoma" panose="020B0604030504040204" pitchFamily="34" charset="0"/>
                <a:cs typeface="Tahoma" panose="020B0604030504040204" pitchFamily="34" charset="0"/>
              </a:rPr>
              <a:t>*The </a:t>
            </a:r>
            <a:r>
              <a:rPr lang="en-US" sz="1600" b="1" dirty="0">
                <a:latin typeface="Tahoma" panose="020B0604030504040204" pitchFamily="34" charset="0"/>
                <a:ea typeface="Tahoma" panose="020B0604030504040204" pitchFamily="34" charset="0"/>
                <a:cs typeface="Tahoma" panose="020B0604030504040204" pitchFamily="34" charset="0"/>
              </a:rPr>
              <a:t>insured must be diagnosed after the effective date of the policy’s coverage as having a terminal illness with a life expectancy of six months or </a:t>
            </a:r>
            <a:r>
              <a:rPr lang="en-US" sz="1600" b="1" dirty="0" smtClean="0">
                <a:latin typeface="Tahoma" panose="020B0604030504040204" pitchFamily="34" charset="0"/>
                <a:ea typeface="Tahoma" panose="020B0604030504040204" pitchFamily="34" charset="0"/>
                <a:cs typeface="Tahoma" panose="020B0604030504040204" pitchFamily="34" charset="0"/>
              </a:rPr>
              <a:t>less; The insured </a:t>
            </a:r>
            <a:r>
              <a:rPr lang="en-US" sz="1600" b="1" dirty="0">
                <a:latin typeface="Tahoma" panose="020B0604030504040204" pitchFamily="34" charset="0"/>
                <a:ea typeface="Tahoma" panose="020B0604030504040204" pitchFamily="34" charset="0"/>
                <a:cs typeface="Tahoma" panose="020B0604030504040204" pitchFamily="34" charset="0"/>
              </a:rPr>
              <a:t>may also apply </a:t>
            </a:r>
            <a:r>
              <a:rPr lang="en-US" sz="1600" b="1" dirty="0" smtClean="0">
                <a:latin typeface="Tahoma" panose="020B0604030504040204" pitchFamily="34" charset="0"/>
                <a:ea typeface="Tahoma" panose="020B0604030504040204" pitchFamily="34" charset="0"/>
                <a:cs typeface="Tahoma" panose="020B0604030504040204" pitchFamily="34" charset="0"/>
              </a:rPr>
              <a:t>for an accelerated living benefit if </a:t>
            </a:r>
            <a:r>
              <a:rPr lang="en-US" sz="1600" b="1" dirty="0">
                <a:latin typeface="Tahoma" panose="020B0604030504040204" pitchFamily="34" charset="0"/>
                <a:ea typeface="Tahoma" panose="020B0604030504040204" pitchFamily="34" charset="0"/>
                <a:cs typeface="Tahoma" panose="020B0604030504040204" pitchFamily="34" charset="0"/>
              </a:rPr>
              <a:t>he or she is diagnosed as requiring continuous care in a nursing home. Details and forms may vary by state.</a:t>
            </a:r>
          </a:p>
        </p:txBody>
      </p:sp>
      <p:sp>
        <p:nvSpPr>
          <p:cNvPr id="5" name="Title 1"/>
          <p:cNvSpPr txBox="1">
            <a:spLocks/>
          </p:cNvSpPr>
          <p:nvPr/>
        </p:nvSpPr>
        <p:spPr>
          <a:xfrm>
            <a:off x="228600" y="96544"/>
            <a:ext cx="8399755" cy="1143000"/>
          </a:xfrm>
          <a:prstGeom prst="rect">
            <a:avLst/>
          </a:prstGeom>
          <a:effectLst/>
        </p:spPr>
        <p:txBody>
          <a:bodyPr vert="horz" lIns="91440" tIns="45720" rIns="91440" bIns="45720" rtlCol="0" anchor="t" anchorCtr="0">
            <a:noAutofit/>
          </a:bodyPr>
          <a:lstStyle>
            <a:lvl1pPr marL="0" indent="0" algn="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dirty="0" smtClean="0">
                <a:latin typeface="Tahoma" panose="020B0604030504040204" pitchFamily="34" charset="0"/>
                <a:ea typeface="Tahoma" panose="020B0604030504040204" pitchFamily="34" charset="0"/>
                <a:cs typeface="Tahoma" panose="020B0604030504040204" pitchFamily="34" charset="0"/>
              </a:rPr>
              <a:t>Accelerated Benefit Rider</a:t>
            </a:r>
            <a:endParaRPr lang="en-US"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2" name="Text Box 22"/>
          <p:cNvSpPr txBox="1">
            <a:spLocks noChangeArrowheads="1"/>
          </p:cNvSpPr>
          <p:nvPr/>
        </p:nvSpPr>
        <p:spPr bwMode="auto">
          <a:xfrm>
            <a:off x="0" y="6613525"/>
            <a:ext cx="2895600" cy="244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143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000" dirty="0"/>
              <a:t>For </a:t>
            </a:r>
            <a:r>
              <a:rPr lang="en-US" sz="1000" dirty="0" smtClean="0"/>
              <a:t>Partner Training </a:t>
            </a:r>
            <a:r>
              <a:rPr lang="en-US" sz="1000" dirty="0"/>
              <a:t>Only</a:t>
            </a:r>
            <a:endParaRPr lang="en-US" dirty="0"/>
          </a:p>
        </p:txBody>
      </p:sp>
      <p:sp>
        <p:nvSpPr>
          <p:cNvPr id="10" name="Rectangle 4"/>
          <p:cNvSpPr>
            <a:spLocks noChangeArrowheads="1"/>
          </p:cNvSpPr>
          <p:nvPr/>
        </p:nvSpPr>
        <p:spPr bwMode="auto">
          <a:xfrm>
            <a:off x="762000" y="685800"/>
            <a:ext cx="7620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3200" b="1" dirty="0" smtClean="0">
                <a:latin typeface="Tahoma" panose="020B0604030504040204" pitchFamily="34" charset="0"/>
                <a:ea typeface="Tahoma" panose="020B0604030504040204" pitchFamily="34" charset="0"/>
                <a:cs typeface="Tahoma" panose="020B0604030504040204" pitchFamily="34" charset="0"/>
              </a:rPr>
              <a:t>NGL Funeral Expense Trust*</a:t>
            </a:r>
          </a:p>
        </p:txBody>
      </p:sp>
      <p:sp>
        <p:nvSpPr>
          <p:cNvPr id="11" name="Rectangle 5"/>
          <p:cNvSpPr>
            <a:spLocks noChangeArrowheads="1"/>
          </p:cNvSpPr>
          <p:nvPr/>
        </p:nvSpPr>
        <p:spPr bwMode="auto">
          <a:xfrm>
            <a:off x="609600" y="1600200"/>
            <a:ext cx="83058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000" dirty="0" smtClean="0">
                <a:latin typeface="Tahoma" panose="020B0604030504040204" pitchFamily="34" charset="0"/>
                <a:ea typeface="Tahoma" panose="020B0604030504040204" pitchFamily="34" charset="0"/>
                <a:cs typeface="Tahoma" panose="020B0604030504040204" pitchFamily="34" charset="0"/>
              </a:rPr>
              <a:t>Generally funds excluded from assets for Medicaid/SSI qualification</a:t>
            </a:r>
          </a:p>
          <a:p>
            <a:pPr marL="342900" indent="-342900">
              <a:spcBef>
                <a:spcPct val="20000"/>
              </a:spcBef>
              <a:buFontTx/>
              <a:buChar char="•"/>
            </a:pPr>
            <a:r>
              <a:rPr lang="en-US" sz="2000" dirty="0" smtClean="0">
                <a:latin typeface="Tahoma" panose="020B0604030504040204" pitchFamily="34" charset="0"/>
                <a:ea typeface="Tahoma" panose="020B0604030504040204" pitchFamily="34" charset="0"/>
                <a:cs typeface="Tahoma" panose="020B0604030504040204" pitchFamily="34" charset="0"/>
              </a:rPr>
              <a:t>Maximum face amount $15,000 (Varies by state)</a:t>
            </a:r>
          </a:p>
          <a:p>
            <a:pPr marL="342900" indent="-342900">
              <a:spcBef>
                <a:spcPct val="20000"/>
              </a:spcBef>
              <a:buFontTx/>
              <a:buChar char="•"/>
            </a:pPr>
            <a:r>
              <a:rPr lang="en-US" sz="2000" dirty="0" smtClean="0">
                <a:latin typeface="Tahoma" panose="020B0604030504040204" pitchFamily="34" charset="0"/>
                <a:ea typeface="Tahoma" panose="020B0604030504040204" pitchFamily="34" charset="0"/>
                <a:cs typeface="Tahoma" panose="020B0604030504040204" pitchFamily="34" charset="0"/>
              </a:rPr>
              <a:t>Excess funds paid to State Medicaid Recovery Program or Estate of the Owner</a:t>
            </a:r>
          </a:p>
          <a:p>
            <a:pPr marL="342900" indent="-342900">
              <a:spcBef>
                <a:spcPct val="20000"/>
              </a:spcBef>
              <a:buFontTx/>
              <a:buChar char="•"/>
            </a:pPr>
            <a:r>
              <a:rPr lang="en-US" sz="2000" dirty="0" smtClean="0">
                <a:latin typeface="Tahoma" panose="020B0604030504040204" pitchFamily="34" charset="0"/>
                <a:ea typeface="Tahoma" panose="020B0604030504040204" pitchFamily="34" charset="0"/>
                <a:cs typeface="Tahoma" panose="020B0604030504040204" pitchFamily="34" charset="0"/>
              </a:rPr>
              <a:t>No Fees</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12" name="Rectangle 4"/>
          <p:cNvSpPr>
            <a:spLocks noChangeArrowheads="1"/>
          </p:cNvSpPr>
          <p:nvPr/>
        </p:nvSpPr>
        <p:spPr bwMode="auto">
          <a:xfrm>
            <a:off x="762000" y="3200400"/>
            <a:ext cx="7620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n-US" sz="3200" b="1" dirty="0" smtClean="0">
                <a:latin typeface="Tahoma" panose="020B0604030504040204" pitchFamily="34" charset="0"/>
                <a:ea typeface="Tahoma" panose="020B0604030504040204" pitchFamily="34" charset="0"/>
                <a:cs typeface="Tahoma" panose="020B0604030504040204" pitchFamily="34" charset="0"/>
              </a:rPr>
              <a:t>NGL Estate Planning Trust**</a:t>
            </a:r>
          </a:p>
        </p:txBody>
      </p:sp>
      <p:sp>
        <p:nvSpPr>
          <p:cNvPr id="13" name="Rectangle 5"/>
          <p:cNvSpPr>
            <a:spLocks noChangeArrowheads="1"/>
          </p:cNvSpPr>
          <p:nvPr/>
        </p:nvSpPr>
        <p:spPr bwMode="auto">
          <a:xfrm>
            <a:off x="419100" y="4114800"/>
            <a:ext cx="83058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000" dirty="0">
                <a:latin typeface="Tahoma" pitchFamily="34" charset="0"/>
                <a:ea typeface="Tahoma" panose="020B0604030504040204" pitchFamily="34" charset="0"/>
                <a:cs typeface="Tahoma" panose="020B0604030504040204" pitchFamily="34" charset="0"/>
              </a:rPr>
              <a:t>Funds not excluded from assets for Medicaid or SSI spend down until 5 years after assignment</a:t>
            </a:r>
          </a:p>
          <a:p>
            <a:pPr marL="342900" indent="-342900">
              <a:spcBef>
                <a:spcPct val="20000"/>
              </a:spcBef>
              <a:buFontTx/>
              <a:buChar char="•"/>
            </a:pPr>
            <a:r>
              <a:rPr lang="en-US" sz="2000" dirty="0">
                <a:latin typeface="Tahoma" pitchFamily="34" charset="0"/>
                <a:ea typeface="Tahoma" panose="020B0604030504040204" pitchFamily="34" charset="0"/>
                <a:cs typeface="Tahoma" panose="020B0604030504040204" pitchFamily="34" charset="0"/>
              </a:rPr>
              <a:t>Maximum face amount $50,000</a:t>
            </a:r>
          </a:p>
          <a:p>
            <a:pPr marL="342900" indent="-342900">
              <a:spcBef>
                <a:spcPct val="20000"/>
              </a:spcBef>
              <a:buFontTx/>
              <a:buChar char="•"/>
            </a:pPr>
            <a:r>
              <a:rPr lang="en-US" sz="2000" dirty="0">
                <a:latin typeface="Tahoma" pitchFamily="34" charset="0"/>
                <a:ea typeface="Tahoma" panose="020B0604030504040204" pitchFamily="34" charset="0"/>
                <a:cs typeface="Tahoma" panose="020B0604030504040204" pitchFamily="34" charset="0"/>
              </a:rPr>
              <a:t>Excess funds paid to named beneficiary</a:t>
            </a:r>
          </a:p>
          <a:p>
            <a:pPr marL="342900" indent="-342900">
              <a:spcBef>
                <a:spcPct val="20000"/>
              </a:spcBef>
              <a:buFontTx/>
              <a:buChar char="•"/>
            </a:pPr>
            <a:r>
              <a:rPr lang="en-US" sz="2000">
                <a:latin typeface="Tahoma" pitchFamily="34" charset="0"/>
                <a:ea typeface="Tahoma" panose="020B0604030504040204" pitchFamily="34" charset="0"/>
                <a:cs typeface="Tahoma" panose="020B0604030504040204" pitchFamily="34" charset="0"/>
              </a:rPr>
              <a:t>No Fees</a:t>
            </a:r>
            <a:endParaRPr lang="en-US" sz="2000" dirty="0">
              <a:latin typeface="Tahoma" pitchFamily="34" charset="0"/>
              <a:ea typeface="Tahoma" panose="020B0604030504040204" pitchFamily="34" charset="0"/>
              <a:cs typeface="Tahoma" panose="020B0604030504040204" pitchFamily="34" charset="0"/>
            </a:endParaRPr>
          </a:p>
        </p:txBody>
      </p:sp>
      <p:sp>
        <p:nvSpPr>
          <p:cNvPr id="3" name="TextBox 2"/>
          <p:cNvSpPr txBox="1"/>
          <p:nvPr/>
        </p:nvSpPr>
        <p:spPr>
          <a:xfrm>
            <a:off x="4114800" y="6096000"/>
            <a:ext cx="5334000" cy="738664"/>
          </a:xfrm>
          <a:prstGeom prst="rect">
            <a:avLst/>
          </a:prstGeom>
          <a:noFill/>
        </p:spPr>
        <p:txBody>
          <a:bodyPr wrap="square" rtlCol="0">
            <a:spAutoFit/>
          </a:bodyPr>
          <a:lstStyle/>
          <a:p>
            <a:r>
              <a:rPr lang="en-US" sz="1400" dirty="0" smtClean="0">
                <a:latin typeface="Tahoma" panose="020B0604030504040204" pitchFamily="34" charset="0"/>
                <a:ea typeface="Tahoma" panose="020B0604030504040204" pitchFamily="34" charset="0"/>
                <a:cs typeface="Tahoma" panose="020B0604030504040204" pitchFamily="34" charset="0"/>
              </a:rPr>
              <a:t>Plan limits and maximum total coverage limits still apply.</a:t>
            </a:r>
          </a:p>
          <a:p>
            <a:r>
              <a:rPr lang="en-US" sz="1400" dirty="0" smtClean="0">
                <a:latin typeface="Tahoma" panose="020B0604030504040204" pitchFamily="34" charset="0"/>
                <a:ea typeface="Tahoma" panose="020B0604030504040204" pitchFamily="34" charset="0"/>
                <a:cs typeface="Tahoma" panose="020B0604030504040204" pitchFamily="34" charset="0"/>
              </a:rPr>
              <a:t>*Not available in Florida, Massachusetts, Michigan, or Texas</a:t>
            </a:r>
          </a:p>
          <a:p>
            <a:r>
              <a:rPr lang="en-US" sz="1400" dirty="0" smtClean="0">
                <a:latin typeface="Tahoma" panose="020B0604030504040204" pitchFamily="34" charset="0"/>
                <a:ea typeface="Tahoma" panose="020B0604030504040204" pitchFamily="34" charset="0"/>
                <a:cs typeface="Tahoma" panose="020B0604030504040204" pitchFamily="34" charset="0"/>
              </a:rPr>
              <a:t>**Not available in Massachusetts</a:t>
            </a:r>
            <a:endParaRPr lang="en-US" sz="1400" dirty="0">
              <a:latin typeface="Tahoma" panose="020B0604030504040204" pitchFamily="34" charset="0"/>
              <a:ea typeface="Tahoma" panose="020B0604030504040204" pitchFamily="34" charset="0"/>
              <a:cs typeface="Tahoma" panose="020B0604030504040204" pitchFamily="34" charset="0"/>
            </a:endParaRPr>
          </a:p>
        </p:txBody>
      </p:sp>
      <p:sp>
        <p:nvSpPr>
          <p:cNvPr id="9" name="Title 1"/>
          <p:cNvSpPr txBox="1">
            <a:spLocks/>
          </p:cNvSpPr>
          <p:nvPr/>
        </p:nvSpPr>
        <p:spPr>
          <a:xfrm>
            <a:off x="116889" y="76200"/>
            <a:ext cx="6512511" cy="1143000"/>
          </a:xfrm>
          <a:prstGeom prst="rect">
            <a:avLst/>
          </a:prstGeom>
          <a:effectLst/>
        </p:spPr>
        <p:txBody>
          <a:bodyPr vert="horz" lIns="91440" tIns="45720" rIns="91440" bIns="45720" rtlCol="0" anchor="t" anchorCtr="0">
            <a:noAutofit/>
          </a:bodyPr>
          <a:lstStyle>
            <a:lvl1pPr marL="0" indent="0" algn="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dirty="0" smtClean="0">
                <a:latin typeface="Tahoma" panose="020B0604030504040204" pitchFamily="34" charset="0"/>
                <a:ea typeface="Tahoma" panose="020B0604030504040204" pitchFamily="34" charset="0"/>
                <a:cs typeface="Tahoma" panose="020B0604030504040204" pitchFamily="34" charset="0"/>
              </a:rPr>
              <a:t>Trusts</a:t>
            </a:r>
            <a:endParaRPr lang="en-US"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57979" y="-457200"/>
            <a:ext cx="6362221" cy="9676034"/>
          </a:xfrm>
          <a:prstGeom prst="rect">
            <a:avLst/>
          </a:prstGeom>
        </p:spPr>
      </p:pic>
      <p:sp>
        <p:nvSpPr>
          <p:cNvPr id="3" name="Title 1"/>
          <p:cNvSpPr txBox="1">
            <a:spLocks/>
          </p:cNvSpPr>
          <p:nvPr/>
        </p:nvSpPr>
        <p:spPr>
          <a:xfrm>
            <a:off x="0" y="76200"/>
            <a:ext cx="5334000" cy="1066800"/>
          </a:xfrm>
          <a:prstGeom prst="rect">
            <a:avLst/>
          </a:prstGeom>
          <a:effectLst/>
        </p:spPr>
        <p:txBody>
          <a:bodyPr vert="horz" lIns="91440" tIns="45720" rIns="91440" bIns="45720" rtlCol="0" anchor="t" anchorCtr="0">
            <a:noAutofit/>
          </a:bodyPr>
          <a:lstStyle>
            <a:lvl1pPr marL="0" indent="0" algn="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fontAlgn="auto">
              <a:spcAft>
                <a:spcPts val="0"/>
              </a:spcAft>
              <a:buClr>
                <a:srgbClr val="F14124">
                  <a:lumMod val="75000"/>
                </a:srgbClr>
              </a:buClr>
            </a:pPr>
            <a:r>
              <a:rPr lang="en-US" dirty="0" smtClean="0">
                <a:gradFill>
                  <a:gsLst>
                    <a:gs pos="0">
                      <a:prstClr val="black"/>
                    </a:gs>
                    <a:gs pos="40000">
                      <a:prstClr val="black">
                        <a:lumMod val="75000"/>
                        <a:lumOff val="25000"/>
                      </a:prstClr>
                    </a:gs>
                    <a:gs pos="100000">
                      <a:srgbClr val="212745">
                        <a:alpha val="65000"/>
                      </a:srgbClr>
                    </a:gs>
                  </a:gsLst>
                  <a:lin ang="5400000" scaled="0"/>
                </a:gradFill>
                <a:latin typeface="Tahoma" panose="020B0604030504040204" pitchFamily="34" charset="0"/>
                <a:ea typeface="Tahoma" panose="020B0604030504040204" pitchFamily="34" charset="0"/>
                <a:cs typeface="Tahoma" panose="020B0604030504040204" pitchFamily="34" charset="0"/>
              </a:rPr>
              <a:t>Covered!</a:t>
            </a:r>
            <a:endParaRPr lang="en-US" dirty="0">
              <a:gradFill>
                <a:gsLst>
                  <a:gs pos="0">
                    <a:prstClr val="black"/>
                  </a:gs>
                  <a:gs pos="40000">
                    <a:prstClr val="black">
                      <a:lumMod val="75000"/>
                      <a:lumOff val="25000"/>
                    </a:prstClr>
                  </a:gs>
                  <a:gs pos="100000">
                    <a:srgbClr val="212745">
                      <a:alpha val="65000"/>
                    </a:srgbClr>
                  </a:gs>
                </a:gsLst>
                <a:lin ang="5400000" scaled="0"/>
              </a:gra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634921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5" y="897439"/>
            <a:ext cx="6753225" cy="4313805"/>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08727">
            <a:off x="6465882" y="3127264"/>
            <a:ext cx="2711202" cy="3429000"/>
          </a:xfrm>
          <a:prstGeom prst="rect">
            <a:avLst/>
          </a:prstGeom>
          <a:ln>
            <a:noFill/>
          </a:ln>
          <a:effectLst>
            <a:outerShdw blurRad="292100" dist="139700" dir="2700000" algn="tl" rotWithShape="0">
              <a:srgbClr val="333333">
                <a:alpha val="65000"/>
              </a:srgbClr>
            </a:outerShdw>
          </a:effectLst>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837382">
            <a:off x="6503912" y="357443"/>
            <a:ext cx="2471555" cy="3124200"/>
          </a:xfrm>
          <a:prstGeom prst="rect">
            <a:avLst/>
          </a:prstGeom>
          <a:ln>
            <a:noFill/>
          </a:ln>
          <a:effectLst>
            <a:outerShdw blurRad="292100" dist="139700" dir="2700000" algn="tl" rotWithShape="0">
              <a:srgbClr val="333333">
                <a:alpha val="65000"/>
              </a:srgbClr>
            </a:outerShdw>
          </a:effectLst>
        </p:spPr>
      </p:pic>
      <p:sp>
        <p:nvSpPr>
          <p:cNvPr id="5" name="Title 1"/>
          <p:cNvSpPr txBox="1">
            <a:spLocks/>
          </p:cNvSpPr>
          <p:nvPr/>
        </p:nvSpPr>
        <p:spPr>
          <a:xfrm>
            <a:off x="76200" y="0"/>
            <a:ext cx="5334000" cy="1066800"/>
          </a:xfrm>
          <a:prstGeom prst="rect">
            <a:avLst/>
          </a:prstGeom>
          <a:effectLst/>
        </p:spPr>
        <p:txBody>
          <a:bodyPr vert="horz" lIns="91440" tIns="45720" rIns="91440" bIns="45720" rtlCol="0" anchor="t" anchorCtr="0">
            <a:noAutofit/>
          </a:bodyPr>
          <a:lstStyle>
            <a:lvl1pPr marL="0" indent="0" algn="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fontAlgn="auto">
              <a:spcAft>
                <a:spcPts val="0"/>
              </a:spcAft>
              <a:buClr>
                <a:srgbClr val="F14124">
                  <a:lumMod val="75000"/>
                </a:srgbClr>
              </a:buClr>
            </a:pPr>
            <a:r>
              <a:rPr lang="en-US" dirty="0" smtClean="0">
                <a:gradFill>
                  <a:gsLst>
                    <a:gs pos="0">
                      <a:prstClr val="black"/>
                    </a:gs>
                    <a:gs pos="40000">
                      <a:prstClr val="black">
                        <a:lumMod val="75000"/>
                        <a:lumOff val="25000"/>
                      </a:prstClr>
                    </a:gs>
                    <a:gs pos="100000">
                      <a:srgbClr val="212745">
                        <a:alpha val="65000"/>
                      </a:srgbClr>
                    </a:gs>
                  </a:gsLst>
                  <a:lin ang="5400000" scaled="0"/>
                </a:gradFill>
                <a:latin typeface="Tahoma" panose="020B0604030504040204" pitchFamily="34" charset="0"/>
                <a:ea typeface="Tahoma" panose="020B0604030504040204" pitchFamily="34" charset="0"/>
                <a:cs typeface="Tahoma" panose="020B0604030504040204" pitchFamily="34" charset="0"/>
              </a:rPr>
              <a:t>Client Brochures</a:t>
            </a:r>
            <a:endParaRPr lang="en-US" dirty="0">
              <a:gradFill>
                <a:gsLst>
                  <a:gs pos="0">
                    <a:prstClr val="black"/>
                  </a:gs>
                  <a:gs pos="40000">
                    <a:prstClr val="black">
                      <a:lumMod val="75000"/>
                      <a:lumOff val="25000"/>
                    </a:prstClr>
                  </a:gs>
                  <a:gs pos="100000">
                    <a:srgbClr val="212745">
                      <a:alpha val="65000"/>
                    </a:srgbClr>
                  </a:gs>
                </a:gsLst>
                <a:lin ang="5400000" scaled="0"/>
              </a:gra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806532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28127">
            <a:off x="4793260" y="386190"/>
            <a:ext cx="4096041" cy="6194898"/>
          </a:xfrm>
          <a:prstGeom prst="rect">
            <a:avLst/>
          </a:prstGeom>
          <a:ln>
            <a:noFill/>
          </a:ln>
          <a:effectLst>
            <a:outerShdw blurRad="292100" dist="139700" dir="2700000" algn="tl" rotWithShape="0">
              <a:srgbClr val="333333">
                <a:alpha val="65000"/>
              </a:srgbClr>
            </a:outerShdw>
          </a:effectLst>
        </p:spPr>
      </p:pic>
      <p:sp>
        <p:nvSpPr>
          <p:cNvPr id="3" name="Title 1"/>
          <p:cNvSpPr txBox="1">
            <a:spLocks/>
          </p:cNvSpPr>
          <p:nvPr/>
        </p:nvSpPr>
        <p:spPr>
          <a:xfrm>
            <a:off x="152400" y="276225"/>
            <a:ext cx="5334000" cy="1524000"/>
          </a:xfrm>
          <a:prstGeom prst="rect">
            <a:avLst/>
          </a:prstGeom>
          <a:effectLst/>
        </p:spPr>
        <p:txBody>
          <a:bodyPr vert="horz" lIns="91440" tIns="45720" rIns="91440" bIns="45720" rtlCol="0" anchor="t" anchorCtr="0">
            <a:noAutofit/>
          </a:bodyPr>
          <a:lstStyle>
            <a:lvl1pPr marL="0" indent="0" algn="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fontAlgn="auto">
              <a:spcAft>
                <a:spcPts val="0"/>
              </a:spcAft>
              <a:buClr>
                <a:srgbClr val="F14124">
                  <a:lumMod val="75000"/>
                </a:srgbClr>
              </a:buClr>
            </a:pPr>
            <a:r>
              <a:rPr lang="en-US" dirty="0" smtClean="0">
                <a:gradFill>
                  <a:gsLst>
                    <a:gs pos="0">
                      <a:prstClr val="black"/>
                    </a:gs>
                    <a:gs pos="40000">
                      <a:prstClr val="black">
                        <a:lumMod val="75000"/>
                        <a:lumOff val="25000"/>
                      </a:prstClr>
                    </a:gs>
                    <a:gs pos="100000">
                      <a:srgbClr val="212745">
                        <a:alpha val="65000"/>
                      </a:srgbClr>
                    </a:gs>
                  </a:gsLst>
                  <a:lin ang="5400000" scaled="0"/>
                </a:gradFill>
                <a:latin typeface="Tahoma" panose="020B0604030504040204" pitchFamily="34" charset="0"/>
                <a:ea typeface="Tahoma" panose="020B0604030504040204" pitchFamily="34" charset="0"/>
                <a:cs typeface="Tahoma" panose="020B0604030504040204" pitchFamily="34" charset="0"/>
              </a:rPr>
              <a:t>Covered!</a:t>
            </a:r>
          </a:p>
          <a:p>
            <a:pPr algn="l" fontAlgn="auto">
              <a:spcAft>
                <a:spcPts val="0"/>
              </a:spcAft>
              <a:buClr>
                <a:srgbClr val="F14124">
                  <a:lumMod val="75000"/>
                </a:srgbClr>
              </a:buClr>
            </a:pPr>
            <a:r>
              <a:rPr lang="en-US" dirty="0" smtClean="0">
                <a:gradFill>
                  <a:gsLst>
                    <a:gs pos="0">
                      <a:prstClr val="black"/>
                    </a:gs>
                    <a:gs pos="40000">
                      <a:prstClr val="black">
                        <a:lumMod val="75000"/>
                        <a:lumOff val="25000"/>
                      </a:prstClr>
                    </a:gs>
                    <a:gs pos="100000">
                      <a:srgbClr val="212745">
                        <a:alpha val="65000"/>
                      </a:srgbClr>
                    </a:gs>
                  </a:gsLst>
                  <a:lin ang="5400000" scaled="0"/>
                </a:gradFill>
                <a:latin typeface="Tahoma" panose="020B0604030504040204" pitchFamily="34" charset="0"/>
                <a:ea typeface="Tahoma" panose="020B0604030504040204" pitchFamily="34" charset="0"/>
                <a:cs typeface="Tahoma" panose="020B0604030504040204" pitchFamily="34" charset="0"/>
              </a:rPr>
              <a:t>Planning Guide</a:t>
            </a:r>
          </a:p>
        </p:txBody>
      </p:sp>
      <p:sp>
        <p:nvSpPr>
          <p:cNvPr id="4" name="TextBox 3"/>
          <p:cNvSpPr txBox="1"/>
          <p:nvPr/>
        </p:nvSpPr>
        <p:spPr>
          <a:xfrm>
            <a:off x="304800" y="2070080"/>
            <a:ext cx="3810000"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Tahoma" panose="020B0604030504040204" pitchFamily="34" charset="0"/>
                <a:ea typeface="Tahoma" panose="020B0604030504040204" pitchFamily="34" charset="0"/>
                <a:cs typeface="Tahoma" panose="020B0604030504040204" pitchFamily="34" charset="0"/>
              </a:rPr>
              <a:t>Summary page for policy benefit and premium amounts</a:t>
            </a:r>
          </a:p>
          <a:p>
            <a:pPr marL="285750" indent="-285750">
              <a:buFont typeface="Arial" panose="020B0604020202020204" pitchFamily="34" charset="0"/>
              <a:buChar char="•"/>
            </a:pPr>
            <a:r>
              <a:rPr lang="en-US" sz="2400" dirty="0" smtClean="0">
                <a:latin typeface="Tahoma" panose="020B0604030504040204" pitchFamily="34" charset="0"/>
                <a:ea typeface="Tahoma" panose="020B0604030504040204" pitchFamily="34" charset="0"/>
                <a:cs typeface="Tahoma" panose="020B0604030504040204" pitchFamily="34" charset="0"/>
              </a:rPr>
              <a:t>Consumer rights under the FTC Funeral Rule</a:t>
            </a:r>
          </a:p>
          <a:p>
            <a:pPr marL="285750" indent="-285750">
              <a:buFont typeface="Arial" panose="020B0604020202020204" pitchFamily="34" charset="0"/>
              <a:buChar char="•"/>
            </a:pPr>
            <a:r>
              <a:rPr lang="en-US" sz="2400" dirty="0" smtClean="0">
                <a:latin typeface="Tahoma" panose="020B0604030504040204" pitchFamily="34" charset="0"/>
                <a:ea typeface="Tahoma" panose="020B0604030504040204" pitchFamily="34" charset="0"/>
                <a:cs typeface="Tahoma" panose="020B0604030504040204" pitchFamily="34" charset="0"/>
              </a:rPr>
              <a:t>Planning pages for client </a:t>
            </a:r>
          </a:p>
          <a:p>
            <a:pPr marL="285750" indent="-285750">
              <a:buFont typeface="Arial" panose="020B0604020202020204" pitchFamily="34" charset="0"/>
              <a:buChar char="•"/>
            </a:pPr>
            <a:r>
              <a:rPr lang="en-US" sz="2400" dirty="0" smtClean="0">
                <a:latin typeface="Tahoma" panose="020B0604030504040204" pitchFamily="34" charset="0"/>
                <a:ea typeface="Tahoma" panose="020B0604030504040204" pitchFamily="34" charset="0"/>
                <a:cs typeface="Tahoma" panose="020B0604030504040204" pitchFamily="34" charset="0"/>
              </a:rPr>
              <a:t>End-of-life-resources</a:t>
            </a:r>
          </a:p>
          <a:p>
            <a:pPr marL="285750" indent="-285750">
              <a:buFont typeface="Arial" panose="020B0604020202020204" pitchFamily="34" charset="0"/>
              <a:buChar char="•"/>
            </a:pPr>
            <a:r>
              <a:rPr lang="en-US" sz="2400" dirty="0" smtClean="0">
                <a:latin typeface="Tahoma" panose="020B0604030504040204" pitchFamily="34" charset="0"/>
                <a:ea typeface="Tahoma" panose="020B0604030504040204" pitchFamily="34" charset="0"/>
                <a:cs typeface="Tahoma" panose="020B0604030504040204" pitchFamily="34" charset="0"/>
              </a:rPr>
              <a:t>Insert your business card!</a:t>
            </a:r>
            <a:endParaRPr lang="en-US" sz="2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072775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 y="152400"/>
            <a:ext cx="6512511" cy="1143000"/>
          </a:xfrm>
          <a:prstGeom prst="rect">
            <a:avLst/>
          </a:prstGeom>
          <a:effectLst/>
        </p:spPr>
        <p:txBody>
          <a:bodyPr vert="horz" lIns="91440" tIns="45720" rIns="91440" bIns="45720" rtlCol="0" anchor="t" anchorCtr="0">
            <a:noAutofit/>
          </a:bodyPr>
          <a:lstStyle>
            <a:lvl1pPr marL="0" indent="0" algn="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dirty="0" smtClean="0">
                <a:latin typeface="Tahoma" panose="020B0604030504040204" pitchFamily="34" charset="0"/>
                <a:ea typeface="Tahoma" panose="020B0604030504040204" pitchFamily="34" charset="0"/>
                <a:cs typeface="Tahoma" panose="020B0604030504040204" pitchFamily="34" charset="0"/>
              </a:rPr>
              <a:t>Magnets</a:t>
            </a:r>
            <a:endParaRPr lang="en-US" dirty="0">
              <a:latin typeface="Tahoma" panose="020B0604030504040204" pitchFamily="34" charset="0"/>
              <a:ea typeface="Tahoma" panose="020B0604030504040204" pitchFamily="34" charset="0"/>
              <a:cs typeface="Tahoma" panose="020B0604030504040204" pitchFamily="34" charset="0"/>
            </a:endParaRPr>
          </a:p>
        </p:txBody>
      </p:sp>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0025" y="228600"/>
            <a:ext cx="3810000" cy="6400800"/>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2856" t="4110" r="4220" b="5886"/>
          <a:stretch/>
        </p:blipFill>
        <p:spPr>
          <a:xfrm>
            <a:off x="2965140" y="4455293"/>
            <a:ext cx="3699771" cy="2097907"/>
          </a:xfrm>
          <a:prstGeom prst="rect">
            <a:avLst/>
          </a:prstGeom>
          <a:ln w="3175"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26877834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38645" y="2416076"/>
            <a:ext cx="7315200" cy="2308324"/>
          </a:xfrm>
          <a:prstGeom prst="rect">
            <a:avLst/>
          </a:prstGeom>
          <a:noFill/>
        </p:spPr>
        <p:txBody>
          <a:bodyPr wrap="square" rtlCol="0">
            <a:spAutoFit/>
          </a:bodyPr>
          <a:lstStyle/>
          <a:p>
            <a:pPr marL="285750" indent="-285750" fontAlgn="auto">
              <a:spcBef>
                <a:spcPts val="0"/>
              </a:spcBef>
              <a:spcAft>
                <a:spcPts val="0"/>
              </a:spcAft>
              <a:buFont typeface="Arial" panose="020B0604020202020204" pitchFamily="34" charset="0"/>
              <a:buChar char="•"/>
            </a:pPr>
            <a:r>
              <a:rPr lang="en-US" sz="2400" dirty="0" smtClean="0">
                <a:solidFill>
                  <a:prstClr val="black"/>
                </a:solidFill>
                <a:latin typeface="Tahoma" panose="020B0604030504040204" pitchFamily="34" charset="0"/>
                <a:ea typeface="Tahoma" panose="020B0604030504040204" pitchFamily="34" charset="0"/>
                <a:cs typeface="Tahoma" panose="020B0604030504040204" pitchFamily="34" charset="0"/>
              </a:rPr>
              <a:t>Awards new partners during the first 12 months after writing their first application. </a:t>
            </a:r>
          </a:p>
          <a:p>
            <a:pPr marL="285750" indent="-285750" fontAlgn="auto">
              <a:spcBef>
                <a:spcPts val="0"/>
              </a:spcBef>
              <a:spcAft>
                <a:spcPts val="0"/>
              </a:spcAft>
              <a:buFont typeface="Arial" panose="020B0604020202020204" pitchFamily="34" charset="0"/>
              <a:buChar char="•"/>
            </a:pPr>
            <a:r>
              <a:rPr lang="en-US" sz="2400" dirty="0" smtClean="0">
                <a:solidFill>
                  <a:prstClr val="black"/>
                </a:solidFill>
                <a:latin typeface="Tahoma" panose="020B0604030504040204" pitchFamily="34" charset="0"/>
                <a:ea typeface="Tahoma" panose="020B0604030504040204" pitchFamily="34" charset="0"/>
                <a:cs typeface="Tahoma" panose="020B0604030504040204" pitchFamily="34" charset="0"/>
              </a:rPr>
              <a:t>Rewards are given at different levels of production.</a:t>
            </a:r>
          </a:p>
          <a:p>
            <a:pPr marL="285750" indent="-285750" fontAlgn="auto">
              <a:spcBef>
                <a:spcPts val="0"/>
              </a:spcBef>
              <a:spcAft>
                <a:spcPts val="0"/>
              </a:spcAft>
              <a:buFont typeface="Arial" panose="020B0604020202020204" pitchFamily="34" charset="0"/>
              <a:buChar char="•"/>
            </a:pPr>
            <a:r>
              <a:rPr lang="en-US" sz="2400" dirty="0" smtClean="0">
                <a:solidFill>
                  <a:prstClr val="black"/>
                </a:solidFill>
                <a:latin typeface="Tahoma" panose="020B0604030504040204" pitchFamily="34" charset="0"/>
                <a:ea typeface="Tahoma" panose="020B0604030504040204" pitchFamily="34" charset="0"/>
                <a:cs typeface="Tahoma" panose="020B0604030504040204" pitchFamily="34" charset="0"/>
              </a:rPr>
              <a:t>Become A ‘Wagon Master’ and win a weekend get-away for 2!</a:t>
            </a:r>
            <a:endParaRPr lang="en-US" sz="24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5" name="Title 1"/>
          <p:cNvSpPr txBox="1">
            <a:spLocks/>
          </p:cNvSpPr>
          <p:nvPr/>
        </p:nvSpPr>
        <p:spPr>
          <a:xfrm>
            <a:off x="228600" y="228600"/>
            <a:ext cx="6858000" cy="1066800"/>
          </a:xfrm>
          <a:prstGeom prst="rect">
            <a:avLst/>
          </a:prstGeom>
          <a:effectLst/>
        </p:spPr>
        <p:txBody>
          <a:bodyPr vert="horz" lIns="91440" tIns="45720" rIns="91440" bIns="45720" rtlCol="0" anchor="t" anchorCtr="0">
            <a:noAutofit/>
          </a:bodyPr>
          <a:lstStyle>
            <a:lvl1pPr marL="0" indent="0" algn="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fontAlgn="auto">
              <a:spcAft>
                <a:spcPts val="0"/>
              </a:spcAft>
              <a:buClr>
                <a:srgbClr val="F14124">
                  <a:lumMod val="75000"/>
                </a:srgbClr>
              </a:buClr>
            </a:pPr>
            <a:r>
              <a:rPr lang="en-US" dirty="0" smtClean="0">
                <a:gradFill>
                  <a:gsLst>
                    <a:gs pos="0">
                      <a:prstClr val="black"/>
                    </a:gs>
                    <a:gs pos="40000">
                      <a:prstClr val="black">
                        <a:lumMod val="75000"/>
                        <a:lumOff val="25000"/>
                      </a:prstClr>
                    </a:gs>
                    <a:gs pos="100000">
                      <a:srgbClr val="212745">
                        <a:alpha val="65000"/>
                      </a:srgbClr>
                    </a:gs>
                  </a:gsLst>
                  <a:lin ang="5400000" scaled="0"/>
                </a:gradFill>
                <a:latin typeface="Tahoma" panose="020B0604030504040204" pitchFamily="34" charset="0"/>
                <a:ea typeface="Tahoma" panose="020B0604030504040204" pitchFamily="34" charset="0"/>
                <a:cs typeface="Tahoma" panose="020B0604030504040204" pitchFamily="34" charset="0"/>
              </a:rPr>
              <a:t>Reward Programs</a:t>
            </a:r>
            <a:endParaRPr lang="en-US" dirty="0">
              <a:gradFill>
                <a:gsLst>
                  <a:gs pos="0">
                    <a:prstClr val="black"/>
                  </a:gs>
                  <a:gs pos="40000">
                    <a:prstClr val="black">
                      <a:lumMod val="75000"/>
                      <a:lumOff val="25000"/>
                    </a:prstClr>
                  </a:gs>
                  <a:gs pos="100000">
                    <a:srgbClr val="212745">
                      <a:alpha val="65000"/>
                    </a:srgbClr>
                  </a:gs>
                </a:gsLst>
                <a:lin ang="5400000" scaled="0"/>
              </a:gradFill>
              <a:latin typeface="Tahoma" panose="020B0604030504040204" pitchFamily="34" charset="0"/>
              <a:ea typeface="Tahoma" panose="020B0604030504040204" pitchFamily="34" charset="0"/>
              <a:cs typeface="Tahoma" panose="020B060403050404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5242" y="1076323"/>
            <a:ext cx="7310558" cy="1438277"/>
          </a:xfrm>
          <a:prstGeom prst="rect">
            <a:avLst/>
          </a:prstGeom>
        </p:spPr>
      </p:pic>
    </p:spTree>
    <p:extLst>
      <p:ext uri="{BB962C8B-B14F-4D97-AF65-F5344CB8AC3E}">
        <p14:creationId xmlns:p14="http://schemas.microsoft.com/office/powerpoint/2010/main" val="37194221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7908"/>
            <a:ext cx="9560944" cy="7170708"/>
          </a:xfrm>
          <a:prstGeom prst="rect">
            <a:avLst/>
          </a:prstGeom>
        </p:spPr>
      </p:pic>
      <p:sp>
        <p:nvSpPr>
          <p:cNvPr id="12" name="TextBox 11"/>
          <p:cNvSpPr txBox="1"/>
          <p:nvPr/>
        </p:nvSpPr>
        <p:spPr>
          <a:xfrm>
            <a:off x="938645" y="2362200"/>
            <a:ext cx="7315200" cy="2554545"/>
          </a:xfrm>
          <a:prstGeom prst="rect">
            <a:avLst/>
          </a:prstGeom>
          <a:noFill/>
        </p:spPr>
        <p:txBody>
          <a:bodyPr wrap="square" rtlCol="0">
            <a:spAutoFit/>
          </a:bodyPr>
          <a:lstStyle/>
          <a:p>
            <a:pPr marL="285750" indent="-285750" fontAlgn="auto">
              <a:spcBef>
                <a:spcPts val="0"/>
              </a:spcBef>
              <a:spcAft>
                <a:spcPts val="0"/>
              </a:spcAft>
              <a:buFont typeface="Arial" panose="020B0604020202020204" pitchFamily="34" charset="0"/>
              <a:buChar char="•"/>
            </a:pPr>
            <a:r>
              <a:rPr lang="en-US" sz="3200" dirty="0" smtClean="0">
                <a:solidFill>
                  <a:prstClr val="black"/>
                </a:solidFill>
                <a:latin typeface="Tahoma" panose="020B0604030504040204" pitchFamily="34" charset="0"/>
                <a:ea typeface="Tahoma" panose="020B0604030504040204" pitchFamily="34" charset="0"/>
                <a:cs typeface="Tahoma" panose="020B0604030504040204" pitchFamily="34" charset="0"/>
              </a:rPr>
              <a:t>Write at least $12,500 in net-annualized premium within 90 days of your first app being approved and “Pick A Place” to spend a 3-day/2-night stay</a:t>
            </a:r>
          </a:p>
        </p:txBody>
      </p:sp>
      <p:sp>
        <p:nvSpPr>
          <p:cNvPr id="15" name="Title 1"/>
          <p:cNvSpPr txBox="1">
            <a:spLocks/>
          </p:cNvSpPr>
          <p:nvPr/>
        </p:nvSpPr>
        <p:spPr>
          <a:xfrm>
            <a:off x="-152400" y="152400"/>
            <a:ext cx="6858000" cy="1066800"/>
          </a:xfrm>
          <a:prstGeom prst="rect">
            <a:avLst/>
          </a:prstGeom>
          <a:effectLst/>
        </p:spPr>
        <p:txBody>
          <a:bodyPr vert="horz" lIns="91440" tIns="45720" rIns="91440" bIns="45720" rtlCol="0" anchor="t" anchorCtr="0">
            <a:noAutofit/>
          </a:bodyPr>
          <a:lstStyle>
            <a:lvl1pPr marL="0" indent="0" algn="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fontAlgn="auto">
              <a:spcAft>
                <a:spcPts val="0"/>
              </a:spcAft>
              <a:buClr>
                <a:srgbClr val="F14124">
                  <a:lumMod val="75000"/>
                </a:srgbClr>
              </a:buClr>
            </a:pPr>
            <a:r>
              <a:rPr lang="en-US" dirty="0" smtClean="0">
                <a:gradFill>
                  <a:gsLst>
                    <a:gs pos="0">
                      <a:prstClr val="black"/>
                    </a:gs>
                    <a:gs pos="40000">
                      <a:prstClr val="black">
                        <a:lumMod val="75000"/>
                        <a:lumOff val="25000"/>
                      </a:prstClr>
                    </a:gs>
                    <a:gs pos="100000">
                      <a:srgbClr val="212745">
                        <a:alpha val="65000"/>
                      </a:srgbClr>
                    </a:gs>
                  </a:gsLst>
                  <a:lin ang="5400000" scaled="0"/>
                </a:gradFill>
                <a:latin typeface="Tahoma" panose="020B0604030504040204" pitchFamily="34" charset="0"/>
                <a:ea typeface="Tahoma" panose="020B0604030504040204" pitchFamily="34" charset="0"/>
                <a:cs typeface="Tahoma" panose="020B0604030504040204" pitchFamily="34" charset="0"/>
              </a:rPr>
              <a:t>Reward Programs</a:t>
            </a:r>
            <a:endParaRPr lang="en-US" dirty="0">
              <a:gradFill>
                <a:gsLst>
                  <a:gs pos="0">
                    <a:prstClr val="black"/>
                  </a:gs>
                  <a:gs pos="40000">
                    <a:prstClr val="black">
                      <a:lumMod val="75000"/>
                      <a:lumOff val="25000"/>
                    </a:prstClr>
                  </a:gs>
                  <a:gs pos="100000">
                    <a:srgbClr val="212745">
                      <a:alpha val="65000"/>
                    </a:srgbClr>
                  </a:gs>
                </a:gsLst>
                <a:lin ang="5400000" scaled="0"/>
              </a:gradFill>
              <a:latin typeface="Tahoma" panose="020B0604030504040204" pitchFamily="34" charset="0"/>
              <a:ea typeface="Tahoma" panose="020B0604030504040204" pitchFamily="34" charset="0"/>
              <a:cs typeface="Tahoma" panose="020B0604030504040204" pitchFamily="34" charset="0"/>
            </a:endParaRPr>
          </a:p>
        </p:txBody>
      </p:sp>
      <p:sp>
        <p:nvSpPr>
          <p:cNvPr id="7" name="TextBox 6"/>
          <p:cNvSpPr txBox="1"/>
          <p:nvPr/>
        </p:nvSpPr>
        <p:spPr>
          <a:xfrm>
            <a:off x="-228600" y="6657201"/>
            <a:ext cx="2324100" cy="276999"/>
          </a:xfrm>
          <a:prstGeom prst="rect">
            <a:avLst/>
          </a:prstGeom>
          <a:noFill/>
        </p:spPr>
        <p:txBody>
          <a:bodyPr wrap="square" rtlCol="0">
            <a:spAutoFit/>
          </a:bodyPr>
          <a:lstStyle/>
          <a:p>
            <a:r>
              <a:rPr lang="en-US" sz="1200" b="1" dirty="0" smtClean="0"/>
              <a:t>For Agent Training Only</a:t>
            </a:r>
            <a:endParaRPr lang="en-US" sz="1200" b="1"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90600"/>
            <a:ext cx="5383235" cy="1347333"/>
          </a:xfrm>
          <a:prstGeom prst="rect">
            <a:avLst/>
          </a:prstGeom>
        </p:spPr>
      </p:pic>
    </p:spTree>
    <p:extLst>
      <p:ext uri="{BB962C8B-B14F-4D97-AF65-F5344CB8AC3E}">
        <p14:creationId xmlns:p14="http://schemas.microsoft.com/office/powerpoint/2010/main" val="33924589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3874" y="-228600"/>
            <a:ext cx="9504074" cy="7162800"/>
          </a:xfrm>
          <a:prstGeom prst="rect">
            <a:avLst/>
          </a:prstGeom>
        </p:spPr>
      </p:pic>
      <p:sp>
        <p:nvSpPr>
          <p:cNvPr id="3" name="Title 1"/>
          <p:cNvSpPr txBox="1">
            <a:spLocks/>
          </p:cNvSpPr>
          <p:nvPr/>
        </p:nvSpPr>
        <p:spPr>
          <a:xfrm>
            <a:off x="-76200" y="-76200"/>
            <a:ext cx="6858000" cy="1066800"/>
          </a:xfrm>
          <a:prstGeom prst="rect">
            <a:avLst/>
          </a:prstGeom>
          <a:effectLst/>
        </p:spPr>
        <p:txBody>
          <a:bodyPr vert="horz" lIns="91440" tIns="45720" rIns="91440" bIns="45720" rtlCol="0" anchor="t" anchorCtr="0">
            <a:noAutofit/>
          </a:bodyPr>
          <a:lstStyle>
            <a:lvl1pPr marL="0" indent="0" algn="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fontAlgn="auto">
              <a:spcAft>
                <a:spcPts val="0"/>
              </a:spcAft>
              <a:buClr>
                <a:srgbClr val="F14124">
                  <a:lumMod val="75000"/>
                </a:srgbClr>
              </a:buClr>
            </a:pPr>
            <a:r>
              <a:rPr lang="en-US" sz="4000" dirty="0" smtClean="0">
                <a:solidFill>
                  <a:schemeClr val="tx1"/>
                </a:solidFill>
                <a:latin typeface="Tahoma" panose="020B0604030504040204" pitchFamily="34" charset="0"/>
                <a:ea typeface="Tahoma" panose="020B0604030504040204" pitchFamily="34" charset="0"/>
                <a:cs typeface="Tahoma" panose="020B0604030504040204" pitchFamily="34" charset="0"/>
              </a:rPr>
              <a:t>Reward Programs</a:t>
            </a:r>
            <a:endParaRPr lang="en-US" sz="4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9" name="TextBox 8"/>
          <p:cNvSpPr txBox="1"/>
          <p:nvPr/>
        </p:nvSpPr>
        <p:spPr>
          <a:xfrm>
            <a:off x="0" y="6477000"/>
            <a:ext cx="2324100" cy="276999"/>
          </a:xfrm>
          <a:prstGeom prst="rect">
            <a:avLst/>
          </a:prstGeom>
          <a:noFill/>
        </p:spPr>
        <p:txBody>
          <a:bodyPr wrap="square" rtlCol="0">
            <a:spAutoFit/>
          </a:bodyPr>
          <a:lstStyle/>
          <a:p>
            <a:r>
              <a:rPr lang="en-US" sz="1200" dirty="0" smtClean="0">
                <a:solidFill>
                  <a:schemeClr val="bg1"/>
                </a:solidFill>
              </a:rPr>
              <a:t>For Agent Training Only</a:t>
            </a:r>
            <a:endParaRPr lang="en-US" sz="1200" dirty="0">
              <a:solidFill>
                <a:schemeClr val="bg1"/>
              </a:solidFill>
            </a:endParaRPr>
          </a:p>
        </p:txBody>
      </p:sp>
    </p:spTree>
    <p:extLst>
      <p:ext uri="{BB962C8B-B14F-4D97-AF65-F5344CB8AC3E}">
        <p14:creationId xmlns:p14="http://schemas.microsoft.com/office/powerpoint/2010/main" val="19359635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enchmark Bonu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0519" y="-5341"/>
            <a:ext cx="5643481" cy="7015742"/>
          </a:xfrm>
          <a:prstGeom prst="rect">
            <a:avLst/>
          </a:prstGeom>
        </p:spPr>
      </p:pic>
      <p:sp>
        <p:nvSpPr>
          <p:cNvPr id="4" name="TextBox 3"/>
          <p:cNvSpPr txBox="1"/>
          <p:nvPr/>
        </p:nvSpPr>
        <p:spPr>
          <a:xfrm>
            <a:off x="106985" y="2845475"/>
            <a:ext cx="3541090" cy="2031325"/>
          </a:xfrm>
          <a:prstGeom prst="rect">
            <a:avLst/>
          </a:prstGeom>
          <a:noFill/>
        </p:spPr>
        <p:txBody>
          <a:bodyPr wrap="square" rtlCol="0">
            <a:spAutoFit/>
          </a:bodyPr>
          <a:lstStyle/>
          <a:p>
            <a:r>
              <a:rPr lang="en-US" b="1" dirty="0">
                <a:latin typeface="Tahoma" panose="020B0604030504040204" pitchFamily="34" charset="0"/>
                <a:ea typeface="Tahoma" panose="020B0604030504040204" pitchFamily="34" charset="0"/>
                <a:cs typeface="Tahoma" panose="020B0604030504040204" pitchFamily="34" charset="0"/>
              </a:rPr>
              <a:t>25% of single pay net-annualized</a:t>
            </a:r>
            <a:r>
              <a:rPr lang="en-US" dirty="0">
                <a:latin typeface="Tahoma" panose="020B0604030504040204" pitchFamily="34" charset="0"/>
                <a:ea typeface="Tahoma" panose="020B0604030504040204" pitchFamily="34" charset="0"/>
                <a:cs typeface="Tahoma" panose="020B0604030504040204" pitchFamily="34" charset="0"/>
              </a:rPr>
              <a:t> premium will count towards average monthly production for </a:t>
            </a:r>
            <a:r>
              <a:rPr lang="en-US" b="1" dirty="0">
                <a:latin typeface="Tahoma" panose="020B0604030504040204" pitchFamily="34" charset="0"/>
                <a:ea typeface="Tahoma" panose="020B0604030504040204" pitchFamily="34" charset="0"/>
                <a:cs typeface="Tahoma" panose="020B0604030504040204" pitchFamily="34" charset="0"/>
              </a:rPr>
              <a:t>the Benchmark Bonus and Sales Conference production.</a:t>
            </a:r>
          </a:p>
          <a:p>
            <a:endParaRPr lang="en-US" dirty="0"/>
          </a:p>
        </p:txBody>
      </p:sp>
      <p:sp>
        <p:nvSpPr>
          <p:cNvPr id="2" name="Title 1"/>
          <p:cNvSpPr txBox="1">
            <a:spLocks/>
          </p:cNvSpPr>
          <p:nvPr/>
        </p:nvSpPr>
        <p:spPr>
          <a:xfrm>
            <a:off x="228600" y="152400"/>
            <a:ext cx="6858000" cy="1066800"/>
          </a:xfrm>
          <a:prstGeom prst="rect">
            <a:avLst/>
          </a:prstGeom>
          <a:effectLst/>
        </p:spPr>
        <p:txBody>
          <a:bodyPr vert="horz" lIns="91440" tIns="45720" rIns="91440" bIns="45720" rtlCol="0" anchor="t" anchorCtr="0">
            <a:noAutofit/>
          </a:bodyPr>
          <a:lstStyle>
            <a:lvl1pPr marL="0" indent="0" algn="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fontAlgn="auto">
              <a:spcAft>
                <a:spcPts val="0"/>
              </a:spcAft>
              <a:buClr>
                <a:srgbClr val="F14124">
                  <a:lumMod val="75000"/>
                </a:srgbClr>
              </a:buClr>
            </a:pPr>
            <a:r>
              <a:rPr lang="en-US" dirty="0" smtClean="0">
                <a:gradFill>
                  <a:gsLst>
                    <a:gs pos="0">
                      <a:prstClr val="black"/>
                    </a:gs>
                    <a:gs pos="40000">
                      <a:prstClr val="black">
                        <a:lumMod val="75000"/>
                        <a:lumOff val="25000"/>
                      </a:prstClr>
                    </a:gs>
                    <a:gs pos="100000">
                      <a:srgbClr val="212745">
                        <a:alpha val="65000"/>
                      </a:srgbClr>
                    </a:gs>
                  </a:gsLst>
                  <a:lin ang="5400000" scaled="0"/>
                </a:gradFill>
                <a:latin typeface="Tahoma" panose="020B0604030504040204" pitchFamily="34" charset="0"/>
                <a:ea typeface="Tahoma" panose="020B0604030504040204" pitchFamily="34" charset="0"/>
                <a:cs typeface="Tahoma" panose="020B0604030504040204" pitchFamily="34" charset="0"/>
              </a:rPr>
              <a:t>Reward Programs</a:t>
            </a:r>
            <a:endParaRPr lang="en-US" dirty="0">
              <a:gradFill>
                <a:gsLst>
                  <a:gs pos="0">
                    <a:prstClr val="black"/>
                  </a:gs>
                  <a:gs pos="40000">
                    <a:prstClr val="black">
                      <a:lumMod val="75000"/>
                      <a:lumOff val="25000"/>
                    </a:prstClr>
                  </a:gs>
                  <a:gs pos="100000">
                    <a:srgbClr val="212745">
                      <a:alpha val="65000"/>
                    </a:srgbClr>
                  </a:gs>
                </a:gsLst>
                <a:lin ang="5400000" scaled="0"/>
              </a:gradFill>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7600" y="1321621"/>
            <a:ext cx="4029924" cy="354779"/>
          </a:xfrm>
          <a:prstGeom prst="rect">
            <a:avLst/>
          </a:prstGeom>
        </p:spPr>
      </p:pic>
    </p:spTree>
    <p:extLst>
      <p:ext uri="{BB962C8B-B14F-4D97-AF65-F5344CB8AC3E}">
        <p14:creationId xmlns:p14="http://schemas.microsoft.com/office/powerpoint/2010/main" val="25994869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12053</TotalTime>
  <Words>2210</Words>
  <Application>Microsoft Office PowerPoint</Application>
  <PresentationFormat>On-screen Show (4:3)</PresentationFormat>
  <Paragraphs>144</Paragraphs>
  <Slides>14</Slides>
  <Notes>14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16" baseType="lpstr">
      <vt:lpstr>Office Theme</vt:lpstr>
      <vt:lpstr>Picture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Lab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Settlers Life Insurance Company</dc:title>
  <dc:creator>smitha</dc:creator>
  <cp:lastModifiedBy>Joseph Pittman</cp:lastModifiedBy>
  <cp:revision>215</cp:revision>
  <cp:lastPrinted>2016-01-06T18:35:49Z</cp:lastPrinted>
  <dcterms:created xsi:type="dcterms:W3CDTF">2010-08-05T19:10:59Z</dcterms:created>
  <dcterms:modified xsi:type="dcterms:W3CDTF">2016-02-03T16:13:05Z</dcterms:modified>
</cp:coreProperties>
</file>